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  <p:sldMasterId id="2147483683" r:id="rId3"/>
  </p:sldMasterIdLst>
  <p:notesMasterIdLst>
    <p:notesMasterId r:id="rId2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9144000" cy="5143500" type="screen16x9"/>
  <p:notesSz cx="6858000" cy="9144000"/>
  <p:embeddedFontLst>
    <p:embeddedFont>
      <p:font typeface="Raleway" panose="020B0604020202020204" charset="0"/>
      <p:regular r:id="rId22"/>
      <p:bold r:id="rId23"/>
      <p:italic r:id="rId24"/>
      <p:boldItalic r:id="rId25"/>
    </p:embeddedFont>
    <p:embeddedFont>
      <p:font typeface="Playfair Display" panose="020B0604020202020204" charset="0"/>
      <p:regular r:id="rId26"/>
      <p:bold r:id="rId27"/>
      <p:italic r:id="rId28"/>
      <p:boldItalic r:id="rId29"/>
    </p:embeddedFont>
    <p:embeddedFont>
      <p:font typeface="Oxygen" panose="020B0604020202020204" charset="0"/>
      <p:regular r:id="rId30"/>
      <p:bold r:id="rId31"/>
    </p:embeddedFont>
    <p:embeddedFont>
      <p:font typeface="Alfa Slab One" panose="020B0604020202020204" charset="0"/>
      <p:regular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Proxima Nova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EB833B9-0F97-4FA6-827F-0B7DE50B9844}">
  <a:tblStyle styleId="{5EB833B9-0F97-4FA6-827F-0B7DE50B984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52" d="100"/>
          <a:sy n="152" d="100"/>
        </p:scale>
        <p:origin x="-360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03906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4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" name="Google Shape;89;p14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0" name="Google Shape;90;p14"/>
          <p:cNvSpPr txBox="1">
            <a:spLocks noGrp="1"/>
          </p:cNvSpPr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1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" name="Google Shape;95;p1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6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Google Shape;105;p17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6" name="Google Shape;106;p17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body" idx="1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2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" name="Google Shape;114;p19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0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" name="Google Shape;125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subTitle" idx="1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 hasCustomPrompt="1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7" name="Google Shape;137;p23"/>
          <p:cNvSpPr txBox="1">
            <a:spLocks noGrp="1"/>
          </p:cNvSpPr>
          <p:nvPr>
            <p:ph type="body" idx="1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" name="Google Shape;150;p27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1" name="Google Shape;151;p27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52" name="Google Shape;152;p27"/>
          <p:cNvSpPr txBox="1">
            <a:spLocks noGrp="1"/>
          </p:cNvSpPr>
          <p:nvPr>
            <p:ph type="subTitle" idx="1"/>
          </p:nvPr>
        </p:nvSpPr>
        <p:spPr>
          <a:xfrm>
            <a:off x="311700" y="3165825"/>
            <a:ext cx="8520600" cy="1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0" name="Google Shape;160;p2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1" name="Google Shape;16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2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4" name="Google Shape;174;p3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5" name="Google Shape;175;p33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176" name="Google Shape;176;p33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7" name="Google Shape;177;p3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181" name="Google Shape;181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4" name="Google Shape;184;p35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5" name="Google Shape;18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lue-gold"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kEdC3ygXXf_QSrYW2G-m-0E5sYKrrz0A/view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SI19TW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earwatermills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://www.baltimorewaterfront.com/healthy-harbor/water-wheel/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7"/>
          <p:cNvSpPr txBox="1">
            <a:spLocks noGrp="1"/>
          </p:cNvSpPr>
          <p:nvPr>
            <p:ph type="subTitle" idx="1"/>
          </p:nvPr>
        </p:nvSpPr>
        <p:spPr>
          <a:xfrm>
            <a:off x="729625" y="3172900"/>
            <a:ext cx="3842400" cy="1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2400" b="1"/>
              <a:t>Jessica Kohout</a:t>
            </a:r>
            <a:endParaRPr sz="2400" b="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Reservoir High School, US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jessica_kohout@hcpss.org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@MrsKohout</a:t>
            </a:r>
            <a:endParaRPr/>
          </a:p>
        </p:txBody>
      </p:sp>
      <p:sp>
        <p:nvSpPr>
          <p:cNvPr id="193" name="Google Shape;193;p37"/>
          <p:cNvSpPr txBox="1">
            <a:spLocks noGrp="1"/>
          </p:cNvSpPr>
          <p:nvPr>
            <p:ph type="subTitle" idx="1"/>
          </p:nvPr>
        </p:nvSpPr>
        <p:spPr>
          <a:xfrm>
            <a:off x="4572025" y="3172900"/>
            <a:ext cx="3842400" cy="1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2400" b="1"/>
              <a:t>Kevin Spry</a:t>
            </a:r>
            <a:endParaRPr sz="2400" b="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Texas Instruments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kspry@ti.com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@kspry</a:t>
            </a:r>
            <a:endParaRPr/>
          </a:p>
        </p:txBody>
      </p:sp>
      <p:pic>
        <p:nvPicPr>
          <p:cNvPr id="194" name="Google Shape;19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32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9550" y="2708800"/>
            <a:ext cx="4258601" cy="319395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Student Progress</a:t>
            </a:r>
            <a:endParaRPr/>
          </a:p>
        </p:txBody>
      </p:sp>
      <p:sp>
        <p:nvSpPr>
          <p:cNvPr id="262" name="Google Shape;262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pic>
        <p:nvPicPr>
          <p:cNvPr id="263" name="Google Shape;263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075" y="1017725"/>
            <a:ext cx="3016950" cy="226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75422" y="231225"/>
            <a:ext cx="2818299" cy="375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28646" y="1017725"/>
            <a:ext cx="2703076" cy="360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77025" y="3116683"/>
            <a:ext cx="2650725" cy="3534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4732" y="3116675"/>
            <a:ext cx="2562294" cy="341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Student Work</a:t>
            </a:r>
            <a:endParaRPr/>
          </a:p>
        </p:txBody>
      </p:sp>
      <p:pic>
        <p:nvPicPr>
          <p:cNvPr id="273" name="Google Shape;27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4621" y="950563"/>
            <a:ext cx="2431776" cy="324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6388" y="950562"/>
            <a:ext cx="2431776" cy="324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4975" y="369850"/>
            <a:ext cx="2431776" cy="324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96272" y="2260625"/>
            <a:ext cx="2794725" cy="372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45369" y="3525800"/>
            <a:ext cx="1991025" cy="265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70975" y="2680116"/>
            <a:ext cx="2625300" cy="3500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YES!</a:t>
            </a:r>
            <a:endParaRPr/>
          </a:p>
        </p:txBody>
      </p:sp>
      <p:pic>
        <p:nvPicPr>
          <p:cNvPr id="284" name="Google Shape;284;p48" title="20180608_085821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0" y="8572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9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Brainstorm Ideas </a:t>
            </a:r>
            <a:endParaRPr/>
          </a:p>
        </p:txBody>
      </p:sp>
      <p:sp>
        <p:nvSpPr>
          <p:cNvPr id="290" name="Google Shape;290;p49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the post-it notes provided to write ALL and ANY idea for the project.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There is no idea too OUTRAGEOUS!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ONE idea per Post-it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10 minutes INDIVIDUALLY 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 no talking or sharing yet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pic>
        <p:nvPicPr>
          <p:cNvPr id="291" name="Google Shape;291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7775" y="2094475"/>
            <a:ext cx="3202725" cy="247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0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Questions to help with Brainstorming:</a:t>
            </a:r>
            <a:endParaRPr/>
          </a:p>
        </p:txBody>
      </p:sp>
      <p:sp>
        <p:nvSpPr>
          <p:cNvPr id="297" name="Google Shape;297;p50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How will you move trash out of the water?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Where will the motors go? 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How will you use the motors to move trash?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What materials could you use?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How will you protect any sensors from water?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Why are single-use plastics a problem?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What can be done to reduce the amount of trash in waterways?</a:t>
            </a:r>
            <a:endParaRPr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1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Plan: Concept Sketching</a:t>
            </a:r>
            <a:endParaRPr/>
          </a:p>
        </p:txBody>
      </p:sp>
      <p:sp>
        <p:nvSpPr>
          <p:cNvPr id="303" name="Google Shape;303;p51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5922900" cy="3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Take a ½ sheet of Chart Paper and draw a Y shape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Sketch out the concepts for your Trash Wheel Design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 talking or collaborating yet 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10 minutes to do 3 different sketches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a colored marker to critique your group member designs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Discuss and decide on one design that you should try to develop </a:t>
            </a:r>
            <a:endParaRPr/>
          </a:p>
        </p:txBody>
      </p:sp>
      <p:sp>
        <p:nvSpPr>
          <p:cNvPr id="304" name="Google Shape;304;p51"/>
          <p:cNvSpPr/>
          <p:nvPr/>
        </p:nvSpPr>
        <p:spPr>
          <a:xfrm>
            <a:off x="6351250" y="1312875"/>
            <a:ext cx="2331300" cy="2842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5" name="Google Shape;305;p51"/>
          <p:cNvCxnSpPr/>
          <p:nvPr/>
        </p:nvCxnSpPr>
        <p:spPr>
          <a:xfrm>
            <a:off x="6357275" y="1306875"/>
            <a:ext cx="1153800" cy="147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6" name="Google Shape;306;p51"/>
          <p:cNvCxnSpPr/>
          <p:nvPr/>
        </p:nvCxnSpPr>
        <p:spPr>
          <a:xfrm flipH="1">
            <a:off x="7516875" y="1312875"/>
            <a:ext cx="1171800" cy="1466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7" name="Google Shape;307;p51"/>
          <p:cNvCxnSpPr>
            <a:endCxn id="304" idx="2"/>
          </p:cNvCxnSpPr>
          <p:nvPr/>
        </p:nvCxnSpPr>
        <p:spPr>
          <a:xfrm flipH="1">
            <a:off x="7516900" y="2772975"/>
            <a:ext cx="6000" cy="138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2"/>
          <p:cNvSpPr txBox="1">
            <a:spLocks noGrp="1"/>
          </p:cNvSpPr>
          <p:nvPr>
            <p:ph type="title"/>
          </p:nvPr>
        </p:nvSpPr>
        <p:spPr>
          <a:xfrm>
            <a:off x="311700" y="218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800"/>
              <a:t>Engineering Design &amp; Coding Connection</a:t>
            </a:r>
            <a:endParaRPr sz="2800"/>
          </a:p>
        </p:txBody>
      </p:sp>
      <p:sp>
        <p:nvSpPr>
          <p:cNvPr id="313" name="Google Shape;313;p52"/>
          <p:cNvSpPr txBox="1">
            <a:spLocks noGrp="1"/>
          </p:cNvSpPr>
          <p:nvPr>
            <p:ph type="body" idx="1"/>
          </p:nvPr>
        </p:nvSpPr>
        <p:spPr>
          <a:xfrm>
            <a:off x="311700" y="791325"/>
            <a:ext cx="8520600" cy="43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b="1" u="sng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Problem</a:t>
            </a:r>
            <a:r>
              <a:rPr lang="en" b="1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: How do we reduce the amount of trash that gets into our oceans?</a:t>
            </a:r>
            <a:endParaRPr b="1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 b="1" u="sng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 b="1" u="sng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Requirements:</a:t>
            </a:r>
            <a:endParaRPr sz="1400" b="1" u="sng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xygen"/>
              <a:buAutoNum type="arabicPeriod"/>
            </a:pPr>
            <a:r>
              <a:rPr lang="en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Build a model of a trash interceptor that will remove waste from a waterway. </a:t>
            </a:r>
            <a:endParaRPr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xygen"/>
              <a:buAutoNum type="arabicPeriod"/>
            </a:pPr>
            <a:r>
              <a:rPr lang="en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The model must be made of upcycled single-use plastics</a:t>
            </a:r>
            <a:endParaRPr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xygen"/>
              <a:buAutoNum type="arabicPeriod"/>
            </a:pPr>
            <a:r>
              <a:rPr lang="en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The model must move a piece of trash (ping pong ball) from a water source to a seperate container outside of the water.</a:t>
            </a:r>
            <a:endParaRPr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xygen"/>
              <a:buAutoNum type="arabicPeriod"/>
            </a:pPr>
            <a:r>
              <a:rPr lang="en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The model must include splash resistant protections for the sensors and electronics used. </a:t>
            </a:r>
            <a:endParaRPr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xygen"/>
              <a:buAutoNum type="arabicPeriod"/>
            </a:pPr>
            <a:r>
              <a:rPr lang="en" b="1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Bonus:</a:t>
            </a:r>
            <a:r>
              <a:rPr lang="en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Create a way to automatically activate your trash interceptor when trash is present and turn off when trash is not present.</a:t>
            </a:r>
            <a:endParaRPr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Documents and Info: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319" name="Google Shape;319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Access to Student Documents: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http://bit.ly/SI19TW</a:t>
            </a:r>
            <a:r>
              <a:rPr lang="en"/>
              <a:t>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Jessica Kohout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Email: jessica_kohout@hcpss.org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Twitter: @MrsKohout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Kevin Spry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Email: kspry@ti.com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Twitter: @kspry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8"/>
          <p:cNvSpPr txBox="1">
            <a:spLocks noGrp="1"/>
          </p:cNvSpPr>
          <p:nvPr>
            <p:ph type="ctrTitle"/>
          </p:nvPr>
        </p:nvSpPr>
        <p:spPr>
          <a:xfrm>
            <a:off x="630600" y="136800"/>
            <a:ext cx="78930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800"/>
              <a:buNone/>
            </a:pPr>
            <a:r>
              <a:rPr lang="en" sz="4000"/>
              <a:t>Who is Drowning in our Trash?</a:t>
            </a:r>
            <a:endParaRPr sz="4000"/>
          </a:p>
        </p:txBody>
      </p:sp>
      <p:pic>
        <p:nvPicPr>
          <p:cNvPr id="200" name="Google Shape;20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500" y="953675"/>
            <a:ext cx="3174799" cy="23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0650" y="2709172"/>
            <a:ext cx="2977500" cy="2198278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8"/>
          <p:cNvSpPr txBox="1"/>
          <p:nvPr/>
        </p:nvSpPr>
        <p:spPr>
          <a:xfrm>
            <a:off x="6115325" y="2677975"/>
            <a:ext cx="29775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5878" y="1661129"/>
            <a:ext cx="3612242" cy="23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8"/>
          <p:cNvSpPr txBox="1"/>
          <p:nvPr/>
        </p:nvSpPr>
        <p:spPr>
          <a:xfrm>
            <a:off x="5582150" y="3070525"/>
            <a:ext cx="2568300" cy="15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9"/>
          <p:cNvSpPr txBox="1">
            <a:spLocks noGrp="1"/>
          </p:cNvSpPr>
          <p:nvPr>
            <p:ph type="title"/>
          </p:nvPr>
        </p:nvSpPr>
        <p:spPr>
          <a:xfrm>
            <a:off x="311700" y="155650"/>
            <a:ext cx="85206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Mr. Trash Wheel: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What is it and what does it do?</a:t>
            </a:r>
            <a:endParaRPr/>
          </a:p>
        </p:txBody>
      </p:sp>
      <p:sp>
        <p:nvSpPr>
          <p:cNvPr id="210" name="Google Shape;210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93900" cy="3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Mr. Trash Wheel and friends use the </a:t>
            </a:r>
            <a:r>
              <a:rPr lang="en" b="1"/>
              <a:t>water currents</a:t>
            </a:r>
            <a:r>
              <a:rPr lang="en"/>
              <a:t> and </a:t>
            </a:r>
            <a:r>
              <a:rPr lang="en" b="1"/>
              <a:t>solar power</a:t>
            </a:r>
            <a:r>
              <a:rPr lang="en"/>
              <a:t> to clean waterways leading to the Baltimore Harbor and the Chesapeake Bay.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Invented by John Kellett of </a:t>
            </a:r>
            <a:r>
              <a:rPr lang="en" u="sng">
                <a:solidFill>
                  <a:schemeClr val="hlink"/>
                </a:solidFill>
                <a:hlinkClick r:id="rId3"/>
              </a:rPr>
              <a:t>ClearWater Mills</a:t>
            </a:r>
            <a:r>
              <a:rPr lang="en"/>
              <a:t> in 2007 after noticing the amount of trash floating in the water on his way to work.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Mr. Trash Wheel was officially launched in 2014 and has picked up as much as </a:t>
            </a:r>
            <a:r>
              <a:rPr lang="en" b="1"/>
              <a:t>38,000 lbs of trash in a single day</a:t>
            </a:r>
            <a:r>
              <a:rPr lang="en"/>
              <a:t>!</a:t>
            </a:r>
            <a:endParaRPr/>
          </a:p>
        </p:txBody>
      </p:sp>
      <p:pic>
        <p:nvPicPr>
          <p:cNvPr id="211" name="Google Shape;21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7654" y="1328113"/>
            <a:ext cx="3731825" cy="248727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9"/>
          <p:cNvSpPr txBox="1"/>
          <p:nvPr/>
        </p:nvSpPr>
        <p:spPr>
          <a:xfrm>
            <a:off x="5343975" y="3871450"/>
            <a:ext cx="37317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Owned and Maintained by </a:t>
            </a:r>
            <a:r>
              <a:rPr lang="en" sz="12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Waterfront Partnership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229250"/>
            <a:ext cx="1914250" cy="1914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0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"/>
              <a:t>Trash Wheels</a:t>
            </a:r>
            <a:endParaRPr/>
          </a:p>
        </p:txBody>
      </p:sp>
      <p:sp>
        <p:nvSpPr>
          <p:cNvPr id="219" name="Google Shape;219;p40"/>
          <p:cNvSpPr txBox="1">
            <a:spLocks noGrp="1"/>
          </p:cNvSpPr>
          <p:nvPr>
            <p:ph type="subTitle" idx="1"/>
          </p:nvPr>
        </p:nvSpPr>
        <p:spPr>
          <a:xfrm>
            <a:off x="311700" y="3165825"/>
            <a:ext cx="8520600" cy="1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Using STEM to connect to real-world problems</a:t>
            </a:r>
            <a:endParaRPr/>
          </a:p>
        </p:txBody>
      </p:sp>
      <p:pic>
        <p:nvPicPr>
          <p:cNvPr id="220" name="Google Shape;220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475" y="74225"/>
            <a:ext cx="1914250" cy="191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61249" y="74225"/>
            <a:ext cx="1982749" cy="172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40"/>
          <p:cNvSpPr txBox="1"/>
          <p:nvPr/>
        </p:nvSpPr>
        <p:spPr>
          <a:xfrm>
            <a:off x="228150" y="1417225"/>
            <a:ext cx="1832700" cy="2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@MrTrashWheel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0"/>
          <p:cNvSpPr txBox="1"/>
          <p:nvPr/>
        </p:nvSpPr>
        <p:spPr>
          <a:xfrm>
            <a:off x="7342225" y="1417225"/>
            <a:ext cx="1832700" cy="2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@ProfTrashWheel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0"/>
          <p:cNvSpPr txBox="1"/>
          <p:nvPr/>
        </p:nvSpPr>
        <p:spPr>
          <a:xfrm>
            <a:off x="146475" y="4722425"/>
            <a:ext cx="1832700" cy="2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@CaptTrashWheel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61249" y="3689586"/>
            <a:ext cx="1982750" cy="1315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The Engineering Design Process</a:t>
            </a:r>
            <a:endParaRPr/>
          </a:p>
        </p:txBody>
      </p:sp>
      <p:pic>
        <p:nvPicPr>
          <p:cNvPr id="231" name="Google Shape;23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1650" y="1098726"/>
            <a:ext cx="6140699" cy="342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800"/>
              <a:t>Bringing Awareness - What is the Problem?</a:t>
            </a:r>
            <a:endParaRPr sz="2800"/>
          </a:p>
        </p:txBody>
      </p:sp>
      <p:sp>
        <p:nvSpPr>
          <p:cNvPr id="237" name="Google Shape;237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 b="1" u="sng"/>
              <a:t>What students were learning:</a:t>
            </a:r>
            <a:endParaRPr sz="2400" b="1" u="sng"/>
          </a:p>
          <a:p>
            <a:pPr marL="457200" lvl="0" indent="-3810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The human impact of plastics in their environment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Individual student tracking of their single-use plastics consumption over five days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Participated in a campus clean up and tallied the type of trash and quantity, then they graphed the data</a:t>
            </a:r>
            <a:endParaRPr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3"/>
          <p:cNvSpPr txBox="1">
            <a:spLocks noGrp="1"/>
          </p:cNvSpPr>
          <p:nvPr>
            <p:ph type="title"/>
          </p:nvPr>
        </p:nvSpPr>
        <p:spPr>
          <a:xfrm>
            <a:off x="311700" y="2115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800"/>
              <a:t>Engineering Design &amp; Coding Connection</a:t>
            </a:r>
            <a:endParaRPr sz="2800"/>
          </a:p>
        </p:txBody>
      </p:sp>
      <p:sp>
        <p:nvSpPr>
          <p:cNvPr id="243" name="Google Shape;243;p43"/>
          <p:cNvSpPr txBox="1">
            <a:spLocks noGrp="1"/>
          </p:cNvSpPr>
          <p:nvPr>
            <p:ph type="body" idx="1"/>
          </p:nvPr>
        </p:nvSpPr>
        <p:spPr>
          <a:xfrm>
            <a:off x="311700" y="860150"/>
            <a:ext cx="8520600" cy="4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b="1" u="sng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Problem</a:t>
            </a:r>
            <a:r>
              <a:rPr lang="en" b="1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: How do we reduce the amount of trash that gets into our oceans?</a:t>
            </a:r>
            <a:endParaRPr b="1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 b="1" u="sng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 b="1" u="sng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Requirements:</a:t>
            </a:r>
            <a:endParaRPr sz="1400" b="1" u="sng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xygen"/>
              <a:buAutoNum type="arabicPeriod"/>
            </a:pPr>
            <a:r>
              <a:rPr lang="en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Build a model of a trash interceptor that will remove waste from a waterway. </a:t>
            </a:r>
            <a:endParaRPr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xygen"/>
              <a:buAutoNum type="arabicPeriod"/>
            </a:pPr>
            <a:r>
              <a:rPr lang="en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The model must be made of upcycled single-use plastics</a:t>
            </a:r>
            <a:endParaRPr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xygen"/>
              <a:buAutoNum type="arabicPeriod"/>
            </a:pPr>
            <a:r>
              <a:rPr lang="en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The model must move a piece of trash (ping pong ball) from a water source to a seperate container outside of the water.</a:t>
            </a:r>
            <a:endParaRPr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xygen"/>
              <a:buAutoNum type="arabicPeriod"/>
            </a:pPr>
            <a:r>
              <a:rPr lang="en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The model must include splash resistant protections for the sensors and electronics used. </a:t>
            </a:r>
            <a:endParaRPr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xygen"/>
              <a:buAutoNum type="arabicPeriod"/>
            </a:pPr>
            <a:r>
              <a:rPr lang="en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Create a 60 second PSA video to showcase your model and bring awareness of the effects of single-use plastics on local waterways and wildlife. </a:t>
            </a:r>
            <a:endParaRPr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xygen"/>
              <a:buAutoNum type="arabicPeriod"/>
            </a:pPr>
            <a:r>
              <a:rPr lang="en" b="1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Bonus:</a:t>
            </a:r>
            <a:r>
              <a:rPr lang="en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Create a way to automatically activate your trash interceptor when trash is present and turn off when trash is not present.</a:t>
            </a:r>
            <a:endParaRPr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Group Roles for both Right/Left Brains</a:t>
            </a:r>
            <a:endParaRPr/>
          </a:p>
        </p:txBody>
      </p:sp>
      <p:pic>
        <p:nvPicPr>
          <p:cNvPr id="249" name="Google Shape;24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750" y="1156275"/>
            <a:ext cx="70485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Timeline:</a:t>
            </a:r>
            <a:endParaRPr/>
          </a:p>
        </p:txBody>
      </p:sp>
      <p:graphicFrame>
        <p:nvGraphicFramePr>
          <p:cNvPr id="255" name="Google Shape;255;p45"/>
          <p:cNvGraphicFramePr/>
          <p:nvPr/>
        </p:nvGraphicFramePr>
        <p:xfrm>
          <a:off x="198950" y="1245935"/>
          <a:ext cx="8749575" cy="3144650"/>
        </p:xfrm>
        <a:graphic>
          <a:graphicData uri="http://schemas.openxmlformats.org/drawingml/2006/table">
            <a:tbl>
              <a:tblPr>
                <a:noFill/>
                <a:tableStyleId>{5EB833B9-0F97-4FA6-827F-0B7DE50B9844}</a:tableStyleId>
              </a:tblPr>
              <a:tblGrid>
                <a:gridCol w="1057875"/>
                <a:gridCol w="7691700"/>
              </a:tblGrid>
              <a:tr h="481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Day 1 </a:t>
                      </a:r>
                      <a:endParaRPr sz="1400" b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Introduction to Trash Wheel &amp; Post-It note brainstorming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</a:tr>
              <a:tr h="481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Day 2</a:t>
                      </a:r>
                      <a:endParaRPr sz="1400" b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Share out ideas and sort into categories. Discuss possibilities/problems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</a:tr>
              <a:tr h="738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Day 3 </a:t>
                      </a:r>
                      <a:endParaRPr sz="1400" b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latin typeface="Oxygen"/>
                          <a:ea typeface="Oxygen"/>
                          <a:cs typeface="Oxygen"/>
                          <a:sym typeface="Oxygen"/>
                        </a:rPr>
                        <a:t>Concept Sketch: Draw out ideas. What do you want to? How can you get this to work? Share out ideas</a:t>
                      </a:r>
                      <a:endParaRPr sz="1400" u="none" strike="noStrike" cap="non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L="91425" marR="91425" marT="91425" marB="91425"/>
                </a:tc>
              </a:tr>
              <a:tr h="481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Day 4</a:t>
                      </a:r>
                      <a:endParaRPr sz="1400" b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Peer-Review sketches &amp; Introduce group roles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</a:tr>
              <a:tr h="481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Day 5-8 </a:t>
                      </a:r>
                      <a:endParaRPr sz="1400" b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Build and test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</a:tr>
              <a:tr h="481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/>
                        <a:t>Day 9</a:t>
                      </a:r>
                      <a:endParaRPr sz="1400" b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Gallery Walk/Peer Review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711</Words>
  <Application>Microsoft Office PowerPoint</Application>
  <PresentationFormat>On-screen Show (16:9)</PresentationFormat>
  <Paragraphs>95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Raleway</vt:lpstr>
      <vt:lpstr>Playfair Display</vt:lpstr>
      <vt:lpstr>Oxygen</vt:lpstr>
      <vt:lpstr>Alfa Slab One</vt:lpstr>
      <vt:lpstr>Lato</vt:lpstr>
      <vt:lpstr>Proxima Nova</vt:lpstr>
      <vt:lpstr>Streamline</vt:lpstr>
      <vt:lpstr>Blue &amp; Gold</vt:lpstr>
      <vt:lpstr>Gameday</vt:lpstr>
      <vt:lpstr>PowerPoint Presentation</vt:lpstr>
      <vt:lpstr>Who is Drowning in our Trash?</vt:lpstr>
      <vt:lpstr>Mr. Trash Wheel:  What is it and what does it do?</vt:lpstr>
      <vt:lpstr>Trash Wheels</vt:lpstr>
      <vt:lpstr>The Engineering Design Process</vt:lpstr>
      <vt:lpstr>Bringing Awareness - What is the Problem?</vt:lpstr>
      <vt:lpstr>Engineering Design &amp; Coding Connection</vt:lpstr>
      <vt:lpstr>Group Roles for both Right/Left Brains</vt:lpstr>
      <vt:lpstr>Timeline:</vt:lpstr>
      <vt:lpstr>Student Progress</vt:lpstr>
      <vt:lpstr>Student Work</vt:lpstr>
      <vt:lpstr>YES!</vt:lpstr>
      <vt:lpstr>Brainstorm Ideas </vt:lpstr>
      <vt:lpstr>Questions to help with Brainstorming:</vt:lpstr>
      <vt:lpstr>Plan: Concept Sketching</vt:lpstr>
      <vt:lpstr>Engineering Design &amp; Coding Connection</vt:lpstr>
      <vt:lpstr>Documents and Info: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Deiwiks, Christof</dc:creator>
  <cp:lastModifiedBy>Windows User</cp:lastModifiedBy>
  <cp:revision>1</cp:revision>
  <dcterms:modified xsi:type="dcterms:W3CDTF">2019-04-16T09:41:50Z</dcterms:modified>
</cp:coreProperties>
</file>