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7"/>
  </p:notesMasterIdLst>
  <p:sldIdLst>
    <p:sldId id="339" r:id="rId2"/>
    <p:sldId id="320" r:id="rId3"/>
    <p:sldId id="321" r:id="rId4"/>
    <p:sldId id="322" r:id="rId5"/>
    <p:sldId id="323" r:id="rId6"/>
    <p:sldId id="324" r:id="rId7"/>
    <p:sldId id="325" r:id="rId8"/>
    <p:sldId id="314" r:id="rId9"/>
    <p:sldId id="374" r:id="rId10"/>
    <p:sldId id="312" r:id="rId11"/>
    <p:sldId id="315" r:id="rId12"/>
    <p:sldId id="318" r:id="rId13"/>
    <p:sldId id="319" r:id="rId14"/>
    <p:sldId id="373" r:id="rId15"/>
    <p:sldId id="287" r:id="rId16"/>
    <p:sldId id="304" r:id="rId17"/>
    <p:sldId id="300" r:id="rId18"/>
    <p:sldId id="308" r:id="rId19"/>
    <p:sldId id="309" r:id="rId20"/>
    <p:sldId id="302" r:id="rId21"/>
    <p:sldId id="338" r:id="rId22"/>
    <p:sldId id="335" r:id="rId23"/>
    <p:sldId id="307" r:id="rId24"/>
    <p:sldId id="305" r:id="rId25"/>
    <p:sldId id="30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FFF"/>
    <a:srgbClr val="991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1077" autoAdjust="0"/>
  </p:normalViewPr>
  <p:slideViewPr>
    <p:cSldViewPr>
      <p:cViewPr varScale="1">
        <p:scale>
          <a:sx n="102" d="100"/>
          <a:sy n="102" d="100"/>
        </p:scale>
        <p:origin x="1920" y="17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E79B18-8B84-4A90-8726-4F4733A09688}" type="datetimeFigureOut">
              <a:rPr lang="en-US" smtClean="0"/>
              <a:t>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CEA5FF-CECD-4049-AB8D-91576D3E24BC}" type="slidenum">
              <a:rPr lang="en-US" smtClean="0"/>
              <a:t>‹#›</a:t>
            </a:fld>
            <a:endParaRPr lang="en-US"/>
          </a:p>
        </p:txBody>
      </p:sp>
    </p:spTree>
    <p:extLst>
      <p:ext uri="{BB962C8B-B14F-4D97-AF65-F5344CB8AC3E}">
        <p14:creationId xmlns:p14="http://schemas.microsoft.com/office/powerpoint/2010/main" val="71381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EA5FF-CECD-4049-AB8D-91576D3E24BC}" type="slidenum">
              <a:rPr lang="en-US" smtClean="0"/>
              <a:t>1</a:t>
            </a:fld>
            <a:endParaRPr lang="en-US"/>
          </a:p>
        </p:txBody>
      </p:sp>
    </p:spTree>
    <p:extLst>
      <p:ext uri="{BB962C8B-B14F-4D97-AF65-F5344CB8AC3E}">
        <p14:creationId xmlns:p14="http://schemas.microsoft.com/office/powerpoint/2010/main" val="3192823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challenge is to drive the shape without crossing any lines and without picking up the pen.</a:t>
            </a:r>
          </a:p>
          <a:p>
            <a:r>
              <a:rPr lang="en-US" baseline="0" dirty="0"/>
              <a:t>Second will be to drive at least one segment in reverse direction. </a:t>
            </a:r>
          </a:p>
        </p:txBody>
      </p:sp>
      <p:sp>
        <p:nvSpPr>
          <p:cNvPr id="4" name="Slide Number Placeholder 3"/>
          <p:cNvSpPr>
            <a:spLocks noGrp="1"/>
          </p:cNvSpPr>
          <p:nvPr>
            <p:ph type="sldNum" sz="quarter" idx="10"/>
          </p:nvPr>
        </p:nvSpPr>
        <p:spPr/>
        <p:txBody>
          <a:bodyPr/>
          <a:lstStyle/>
          <a:p>
            <a:fld id="{98CEA5FF-CECD-4049-AB8D-91576D3E24BC}" type="slidenum">
              <a:rPr lang="en-US" smtClean="0"/>
              <a:t>24</a:t>
            </a:fld>
            <a:endParaRPr lang="en-US"/>
          </a:p>
        </p:txBody>
      </p:sp>
    </p:spTree>
    <p:extLst>
      <p:ext uri="{BB962C8B-B14F-4D97-AF65-F5344CB8AC3E}">
        <p14:creationId xmlns:p14="http://schemas.microsoft.com/office/powerpoint/2010/main" val="232703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EA5FF-CECD-4049-AB8D-91576D3E24BC}" type="slidenum">
              <a:rPr lang="en-US" smtClean="0"/>
              <a:t>11</a:t>
            </a:fld>
            <a:endParaRPr lang="en-US"/>
          </a:p>
        </p:txBody>
      </p:sp>
    </p:spTree>
    <p:extLst>
      <p:ext uri="{BB962C8B-B14F-4D97-AF65-F5344CB8AC3E}">
        <p14:creationId xmlns:p14="http://schemas.microsoft.com/office/powerpoint/2010/main" val="422260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EA5FF-CECD-4049-AB8D-91576D3E24BC}" type="slidenum">
              <a:rPr lang="en-US" smtClean="0"/>
              <a:t>12</a:t>
            </a:fld>
            <a:endParaRPr lang="en-US"/>
          </a:p>
        </p:txBody>
      </p:sp>
    </p:spTree>
    <p:extLst>
      <p:ext uri="{BB962C8B-B14F-4D97-AF65-F5344CB8AC3E}">
        <p14:creationId xmlns:p14="http://schemas.microsoft.com/office/powerpoint/2010/main" val="30130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EA5FF-CECD-4049-AB8D-91576D3E24BC}" type="slidenum">
              <a:rPr lang="en-US" smtClean="0"/>
              <a:t>13</a:t>
            </a:fld>
            <a:endParaRPr lang="en-US"/>
          </a:p>
        </p:txBody>
      </p:sp>
    </p:spTree>
    <p:extLst>
      <p:ext uri="{BB962C8B-B14F-4D97-AF65-F5344CB8AC3E}">
        <p14:creationId xmlns:p14="http://schemas.microsoft.com/office/powerpoint/2010/main" val="397055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Give students time to explore with different distances to figure out.</a:t>
            </a:r>
          </a:p>
        </p:txBody>
      </p:sp>
      <p:sp>
        <p:nvSpPr>
          <p:cNvPr id="4" name="Slide Number Placeholder 3"/>
          <p:cNvSpPr>
            <a:spLocks noGrp="1"/>
          </p:cNvSpPr>
          <p:nvPr>
            <p:ph type="sldNum" sz="quarter" idx="10"/>
          </p:nvPr>
        </p:nvSpPr>
        <p:spPr/>
        <p:txBody>
          <a:bodyPr/>
          <a:lstStyle/>
          <a:p>
            <a:fld id="{98CEA5FF-CECD-4049-AB8D-91576D3E24BC}" type="slidenum">
              <a:rPr lang="en-US" smtClean="0"/>
              <a:t>15</a:t>
            </a:fld>
            <a:endParaRPr lang="en-US"/>
          </a:p>
        </p:txBody>
      </p:sp>
    </p:spTree>
    <p:extLst>
      <p:ext uri="{BB962C8B-B14F-4D97-AF65-F5344CB8AC3E}">
        <p14:creationId xmlns:p14="http://schemas.microsoft.com/office/powerpoint/2010/main" val="749559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8CEA5FF-CECD-4049-AB8D-91576D3E24BC}" type="slidenum">
              <a:rPr lang="en-US" smtClean="0"/>
              <a:t>16</a:t>
            </a:fld>
            <a:endParaRPr lang="en-US"/>
          </a:p>
        </p:txBody>
      </p:sp>
    </p:spTree>
    <p:extLst>
      <p:ext uri="{BB962C8B-B14F-4D97-AF65-F5344CB8AC3E}">
        <p14:creationId xmlns:p14="http://schemas.microsoft.com/office/powerpoint/2010/main" val="3882477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8CEA5FF-CECD-4049-AB8D-91576D3E24BC}" type="slidenum">
              <a:rPr lang="en-US" smtClean="0"/>
              <a:t>17</a:t>
            </a:fld>
            <a:endParaRPr lang="en-US"/>
          </a:p>
        </p:txBody>
      </p:sp>
    </p:spTree>
    <p:extLst>
      <p:ext uri="{BB962C8B-B14F-4D97-AF65-F5344CB8AC3E}">
        <p14:creationId xmlns:p14="http://schemas.microsoft.com/office/powerpoint/2010/main" val="234516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challenge is to drive the shape without crossing any lines and without picking up the pen.</a:t>
            </a:r>
          </a:p>
        </p:txBody>
      </p:sp>
      <p:sp>
        <p:nvSpPr>
          <p:cNvPr id="4" name="Slide Number Placeholder 3"/>
          <p:cNvSpPr>
            <a:spLocks noGrp="1"/>
          </p:cNvSpPr>
          <p:nvPr>
            <p:ph type="sldNum" sz="quarter" idx="10"/>
          </p:nvPr>
        </p:nvSpPr>
        <p:spPr/>
        <p:txBody>
          <a:bodyPr/>
          <a:lstStyle/>
          <a:p>
            <a:fld id="{98CEA5FF-CECD-4049-AB8D-91576D3E24BC}" type="slidenum">
              <a:rPr lang="en-US" smtClean="0"/>
              <a:t>20</a:t>
            </a:fld>
            <a:endParaRPr lang="en-US"/>
          </a:p>
        </p:txBody>
      </p:sp>
    </p:spTree>
    <p:extLst>
      <p:ext uri="{BB962C8B-B14F-4D97-AF65-F5344CB8AC3E}">
        <p14:creationId xmlns:p14="http://schemas.microsoft.com/office/powerpoint/2010/main" val="257861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challenge is to drive the shape without crossing any lines and without picking up the pen.</a:t>
            </a:r>
          </a:p>
          <a:p>
            <a:r>
              <a:rPr lang="en-US" baseline="0" dirty="0"/>
              <a:t>Second will be to drive at least one segment in reverse direction. </a:t>
            </a:r>
          </a:p>
        </p:txBody>
      </p:sp>
      <p:sp>
        <p:nvSpPr>
          <p:cNvPr id="4" name="Slide Number Placeholder 3"/>
          <p:cNvSpPr>
            <a:spLocks noGrp="1"/>
          </p:cNvSpPr>
          <p:nvPr>
            <p:ph type="sldNum" sz="quarter" idx="10"/>
          </p:nvPr>
        </p:nvSpPr>
        <p:spPr/>
        <p:txBody>
          <a:bodyPr/>
          <a:lstStyle/>
          <a:p>
            <a:fld id="{98CEA5FF-CECD-4049-AB8D-91576D3E24BC}" type="slidenum">
              <a:rPr lang="en-US" smtClean="0"/>
              <a:t>23</a:t>
            </a:fld>
            <a:endParaRPr lang="en-US"/>
          </a:p>
        </p:txBody>
      </p:sp>
    </p:spTree>
    <p:extLst>
      <p:ext uri="{BB962C8B-B14F-4D97-AF65-F5344CB8AC3E}">
        <p14:creationId xmlns:p14="http://schemas.microsoft.com/office/powerpoint/2010/main" val="735101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E128C58D-6045-487F-AFD8-55B6B56E9F86}"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818EA56B-ADE2-4108-BBB7-9D079231D52F}"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54174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9E359840-9455-4144-B71D-6F981C9AE7A7}" type="datetimeFigureOut">
              <a:rPr lang="en-US">
                <a:solidFill>
                  <a:srgbClr val="525252"/>
                </a:solidFill>
              </a:rPr>
              <a:pPr defTabSz="457200">
                <a:defRPr/>
              </a:pPr>
              <a:t>2/20/23</a:t>
            </a:fld>
            <a:endParaRPr lang="en-US">
              <a:solidFill>
                <a:srgbClr val="525252"/>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7C4D41FB-8AAF-4D11-8BB6-75AAFC49B677}"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810715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939FBAFF-CC4D-42F0-81C2-FD19E881C822}" type="datetimeFigureOut">
              <a:rPr lang="en-US">
                <a:solidFill>
                  <a:srgbClr val="525252"/>
                </a:solidFill>
              </a:rPr>
              <a:pPr defTabSz="457200">
                <a:defRPr/>
              </a:pPr>
              <a:t>2/20/23</a:t>
            </a:fld>
            <a:endParaRPr lang="en-US">
              <a:solidFill>
                <a:srgbClr val="525252"/>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E3BA88DA-5A08-4CD2-9E62-6592BC1C69D9}"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4234113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7ADF1D27-BCD7-4469-A8D4-06053446F4CA}"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5E6FBE99-549E-4F51-9B0C-41358EF58216}"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24471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45FAC0C3-4C6A-4ED5-A4C7-BD9E4A3E64E7}"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64565304-0C46-4D5C-961F-E41901AC2E57}"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3421320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4" name="Title 4"/>
          <p:cNvSpPr>
            <a:spLocks noGrp="1"/>
          </p:cNvSpPr>
          <p:nvPr>
            <p:ph type="title"/>
          </p:nvPr>
        </p:nvSpPr>
        <p:spPr>
          <a:xfrm>
            <a:off x="152400" y="0"/>
            <a:ext cx="8915400" cy="990600"/>
          </a:xfrm>
        </p:spPr>
        <p:txBody>
          <a:bodyPr>
            <a:noAutofit/>
          </a:bodyPr>
          <a:lstStyle/>
          <a:p>
            <a:r>
              <a:rPr lang="en-US"/>
              <a:t>Click to edit Master title style</a:t>
            </a:r>
            <a:endParaRPr lang="en-US" dirty="0"/>
          </a:p>
        </p:txBody>
      </p:sp>
      <p:sp>
        <p:nvSpPr>
          <p:cNvPr id="6" name="Text Placeholder 5"/>
          <p:cNvSpPr>
            <a:spLocks noGrp="1"/>
          </p:cNvSpPr>
          <p:nvPr>
            <p:ph type="body" sz="quarter" idx="10"/>
          </p:nvPr>
        </p:nvSpPr>
        <p:spPr>
          <a:xfrm>
            <a:off x="457200" y="3048000"/>
            <a:ext cx="66294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1051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1" descr="Plus-bkg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81400" y="0"/>
            <a:ext cx="5562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52400" y="0"/>
            <a:ext cx="8229600" cy="2895600"/>
          </a:xfrm>
        </p:spPr>
        <p:txBody>
          <a:bodyPr tIns="0" anchor="t">
            <a:noAutofit/>
          </a:bodyPr>
          <a:lstStyle>
            <a:lvl1pPr algn="l">
              <a:defRPr sz="7200" b="1"/>
            </a:lvl1pPr>
          </a:lstStyle>
          <a:p>
            <a:r>
              <a:rPr lang="en-US"/>
              <a:t>Click to edit Master title style</a:t>
            </a:r>
            <a:endParaRPr lang="en-US" dirty="0"/>
          </a:p>
        </p:txBody>
      </p:sp>
      <p:sp>
        <p:nvSpPr>
          <p:cNvPr id="3" name="Subtitle 2"/>
          <p:cNvSpPr>
            <a:spLocks noGrp="1"/>
          </p:cNvSpPr>
          <p:nvPr>
            <p:ph type="subTitle" idx="1"/>
          </p:nvPr>
        </p:nvSpPr>
        <p:spPr>
          <a:xfrm>
            <a:off x="304800" y="2895600"/>
            <a:ext cx="640080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71259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Title 4"/>
          <p:cNvSpPr>
            <a:spLocks noGrp="1"/>
          </p:cNvSpPr>
          <p:nvPr>
            <p:ph type="title"/>
          </p:nvPr>
        </p:nvSpPr>
        <p:spPr>
          <a:xfrm>
            <a:off x="152400" y="0"/>
            <a:ext cx="8915400" cy="990600"/>
          </a:xfrm>
        </p:spPr>
        <p:txBody>
          <a:bodyPr>
            <a:noAutofit/>
          </a:bodyPr>
          <a:lstStyle/>
          <a:p>
            <a:r>
              <a:rPr lang="en-US"/>
              <a:t>Click to edit Master title style</a:t>
            </a:r>
            <a:endParaRPr lang="en-US" dirty="0"/>
          </a:p>
        </p:txBody>
      </p:sp>
      <p:sp>
        <p:nvSpPr>
          <p:cNvPr id="6" name="Text Placeholder 5"/>
          <p:cNvSpPr>
            <a:spLocks noGrp="1"/>
          </p:cNvSpPr>
          <p:nvPr>
            <p:ph type="body" sz="quarter" idx="10"/>
          </p:nvPr>
        </p:nvSpPr>
        <p:spPr>
          <a:xfrm>
            <a:off x="457200" y="3048000"/>
            <a:ext cx="66294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2425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1" descr="Plus-bkg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81400" y="0"/>
            <a:ext cx="5562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52400" y="0"/>
            <a:ext cx="8229600" cy="2895600"/>
          </a:xfrm>
        </p:spPr>
        <p:txBody>
          <a:bodyPr tIns="0" anchor="t">
            <a:noAutofit/>
          </a:bodyPr>
          <a:lstStyle>
            <a:lvl1pPr algn="l">
              <a:defRPr sz="7200" b="1"/>
            </a:lvl1pPr>
          </a:lstStyle>
          <a:p>
            <a:r>
              <a:rPr lang="en-US"/>
              <a:t>Click to edit Master title style</a:t>
            </a:r>
            <a:endParaRPr lang="en-US" dirty="0"/>
          </a:p>
        </p:txBody>
      </p:sp>
      <p:sp>
        <p:nvSpPr>
          <p:cNvPr id="3" name="Subtitle 2"/>
          <p:cNvSpPr>
            <a:spLocks noGrp="1"/>
          </p:cNvSpPr>
          <p:nvPr>
            <p:ph type="subTitle" idx="1"/>
          </p:nvPr>
        </p:nvSpPr>
        <p:spPr>
          <a:xfrm>
            <a:off x="304800" y="2895600"/>
            <a:ext cx="640080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6692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itle 4"/>
          <p:cNvSpPr>
            <a:spLocks noGrp="1"/>
          </p:cNvSpPr>
          <p:nvPr>
            <p:ph type="title"/>
          </p:nvPr>
        </p:nvSpPr>
        <p:spPr>
          <a:xfrm>
            <a:off x="152400" y="0"/>
            <a:ext cx="8915400" cy="990600"/>
          </a:xfrm>
        </p:spPr>
        <p:txBody>
          <a:bodyPr>
            <a:noAutofit/>
          </a:bodyPr>
          <a:lstStyle/>
          <a:p>
            <a:r>
              <a:rPr lang="en-US"/>
              <a:t>Click to edit Master title style</a:t>
            </a:r>
            <a:endParaRPr lang="en-US" dirty="0"/>
          </a:p>
        </p:txBody>
      </p:sp>
      <p:sp>
        <p:nvSpPr>
          <p:cNvPr id="6" name="Text Placeholder 5"/>
          <p:cNvSpPr>
            <a:spLocks noGrp="1"/>
          </p:cNvSpPr>
          <p:nvPr>
            <p:ph type="body" sz="quarter" idx="10"/>
          </p:nvPr>
        </p:nvSpPr>
        <p:spPr>
          <a:xfrm>
            <a:off x="457200" y="3048000"/>
            <a:ext cx="66294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3428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ndParaRPr>
          </a:p>
        </p:txBody>
      </p:sp>
      <p:pic>
        <p:nvPicPr>
          <p:cNvPr id="5" name="Picture 1" descr="Plus-bkg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81400" y="0"/>
            <a:ext cx="5562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3"/>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152400" y="0"/>
            <a:ext cx="8229600" cy="2895600"/>
          </a:xfrm>
        </p:spPr>
        <p:txBody>
          <a:bodyPr tIns="0" anchor="t">
            <a:noAutofit/>
          </a:bodyPr>
          <a:lstStyle>
            <a:lvl1pPr algn="l">
              <a:defRPr sz="7200" b="1"/>
            </a:lvl1pPr>
          </a:lstStyle>
          <a:p>
            <a:r>
              <a:rPr lang="en-US"/>
              <a:t>Click to edit Master title style</a:t>
            </a:r>
            <a:endParaRPr lang="en-US" dirty="0"/>
          </a:p>
        </p:txBody>
      </p:sp>
      <p:sp>
        <p:nvSpPr>
          <p:cNvPr id="3" name="Subtitle 2"/>
          <p:cNvSpPr>
            <a:spLocks noGrp="1"/>
          </p:cNvSpPr>
          <p:nvPr>
            <p:ph type="subTitle" idx="1"/>
          </p:nvPr>
        </p:nvSpPr>
        <p:spPr>
          <a:xfrm>
            <a:off x="304800" y="2895600"/>
            <a:ext cx="6400800" cy="17526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4611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5" name="Slide Number Placeholder 5"/>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94C21E2F-7186-4F6F-AC8B-F9756EC0A499}"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3652259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C3830F7D-D99B-47D7-8A1D-B07ED6463C5D}" type="datetimeFigureOut">
              <a:rPr lang="en-US">
                <a:solidFill>
                  <a:srgbClr val="525252"/>
                </a:solidFill>
              </a:rPr>
              <a:pPr defTabSz="457200">
                <a:defRPr/>
              </a:pPr>
              <a:t>2/20/23</a:t>
            </a:fld>
            <a:endParaRPr lang="en-US">
              <a:solidFill>
                <a:srgbClr val="525252"/>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E62C7B48-82B4-469D-A675-F42A7755A7FD}"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425427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33AE23B3-ED6E-44C0-B7E8-C0E2A1BE8FCD}" type="datetimeFigureOut">
              <a:rPr lang="en-US">
                <a:solidFill>
                  <a:srgbClr val="525252"/>
                </a:solidFill>
              </a:rPr>
              <a:pPr defTabSz="457200">
                <a:defRPr/>
              </a:pPr>
              <a:t>2/20/23</a:t>
            </a:fld>
            <a:endParaRPr lang="en-US">
              <a:solidFill>
                <a:srgbClr val="525252"/>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2C19FD4A-452E-4452-B7D3-AF4CEA771EB1}"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40664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14F735AE-ED01-4689-96B5-8F406DF4DCA6}" type="datetimeFigureOut">
              <a:rPr lang="en-US">
                <a:solidFill>
                  <a:srgbClr val="525252"/>
                </a:solidFill>
              </a:rPr>
              <a:pPr defTabSz="457200">
                <a:defRPr/>
              </a:pPr>
              <a:t>2/20/23</a:t>
            </a:fld>
            <a:endParaRPr lang="en-US">
              <a:solidFill>
                <a:srgbClr val="525252"/>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00271EA9-59D3-455B-8818-B89ECA328528}"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216965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283C6230-094F-4027-81A6-86BA8ED81EC4}" type="datetimeFigureOut">
              <a:rPr lang="en-US">
                <a:solidFill>
                  <a:srgbClr val="525252"/>
                </a:solidFill>
              </a:rPr>
              <a:pPr defTabSz="457200">
                <a:defRPr/>
              </a:pPr>
              <a:t>2/20/23</a:t>
            </a:fld>
            <a:endParaRPr lang="en-US">
              <a:solidFill>
                <a:srgbClr val="525252"/>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169D96FF-B2F7-456F-AD95-43064B07E0A7}"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3323452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defTabSz="457200">
              <a:defRPr/>
            </a:pPr>
            <a:fld id="{E28BC3DB-74DD-45E8-A86D-6E876D4DC8A4}" type="datetimeFigureOut">
              <a:rPr lang="en-US">
                <a:solidFill>
                  <a:srgbClr val="525252"/>
                </a:solidFill>
              </a:rPr>
              <a:pPr defTabSz="457200">
                <a:defRPr/>
              </a:pPr>
              <a:t>2/20/23</a:t>
            </a:fld>
            <a:endParaRPr lang="en-US">
              <a:solidFill>
                <a:srgbClr val="525252"/>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solidFill>
                <a:srgbClr val="525252"/>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fontAlgn="base">
              <a:spcBef>
                <a:spcPct val="0"/>
              </a:spcBef>
              <a:spcAft>
                <a:spcPct val="0"/>
              </a:spcAft>
            </a:pPr>
            <a:fld id="{33B5B314-EB64-46E4-8D40-B826BD6422F8}" type="slidenum">
              <a:rPr lang="en-US" altLang="en-US">
                <a:solidFill>
                  <a:srgbClr val="525252"/>
                </a:solidFill>
                <a:cs typeface="Arial" panose="020B0604020202020204" pitchFamily="34" charset="0"/>
              </a:rPr>
              <a:pPr defTabSz="457200" fontAlgn="base">
                <a:spcBef>
                  <a:spcPct val="0"/>
                </a:spcBef>
                <a:spcAft>
                  <a:spcPct val="0"/>
                </a:spcAft>
              </a:pPr>
              <a:t>‹#›</a:t>
            </a:fld>
            <a:endParaRPr lang="en-US" altLang="en-US">
              <a:solidFill>
                <a:srgbClr val="525252"/>
              </a:solidFill>
              <a:cs typeface="Arial" panose="020B0604020202020204" pitchFamily="34" charset="0"/>
            </a:endParaRPr>
          </a:p>
        </p:txBody>
      </p:sp>
    </p:spTree>
    <p:extLst>
      <p:ext uri="{BB962C8B-B14F-4D97-AF65-F5344CB8AC3E}">
        <p14:creationId xmlns:p14="http://schemas.microsoft.com/office/powerpoint/2010/main" val="8658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7" name="Straight Connector 6"/>
          <p:cNvCxnSpPr/>
          <p:nvPr/>
        </p:nvCxnSpPr>
        <p:spPr>
          <a:xfrm>
            <a:off x="0" y="6477000"/>
            <a:ext cx="7239000" cy="0"/>
          </a:xfrm>
          <a:prstGeom prst="line">
            <a:avLst/>
          </a:prstGeom>
          <a:ln w="381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9" name="Picture 7"/>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7391400" y="63246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0381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rtl="0" eaLnBrk="0" fontAlgn="base" hangingPunct="0">
        <a:spcBef>
          <a:spcPct val="0"/>
        </a:spcBef>
        <a:spcAft>
          <a:spcPct val="0"/>
        </a:spcAft>
        <a:defRPr sz="4400" kern="1200">
          <a:solidFill>
            <a:schemeClr val="accent1"/>
          </a:solidFill>
          <a:latin typeface="+mj-lt"/>
          <a:ea typeface="Myriad Pro" panose="020B0503030403020204" pitchFamily="34" charset="0"/>
          <a:cs typeface="Myriad Pro"/>
        </a:defRPr>
      </a:lvl1pPr>
      <a:lvl2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2pPr>
      <a:lvl3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3pPr>
      <a:lvl4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4pPr>
      <a:lvl5pPr algn="l" rtl="0" eaLnBrk="0" fontAlgn="base" hangingPunct="0">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5pPr>
      <a:lvl6pPr marL="4572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6pPr>
      <a:lvl7pPr marL="9144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7pPr>
      <a:lvl8pPr marL="13716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8pPr>
      <a:lvl9pPr marL="1828800" algn="l" rtl="0" fontAlgn="base">
        <a:spcBef>
          <a:spcPct val="0"/>
        </a:spcBef>
        <a:spcAft>
          <a:spcPct val="0"/>
        </a:spcAft>
        <a:defRPr sz="4400">
          <a:solidFill>
            <a:schemeClr val="accent1"/>
          </a:solidFill>
          <a:latin typeface="Arial" panose="020B0604020202020204" pitchFamily="34" charset="0"/>
          <a:ea typeface="Myriad Pro" panose="020B0503030403020204" pitchFamily="34" charset="0"/>
          <a:cs typeface="Myriad Pro" panose="020B0503030403020204" pitchFamily="34" charset="0"/>
        </a:defRPr>
      </a:lvl9pPr>
    </p:titleStyle>
    <p:bodyStyle>
      <a:lvl1pPr marL="342900" indent="-342900" algn="l" rtl="0" eaLnBrk="0" fontAlgn="base" hangingPunct="0">
        <a:spcBef>
          <a:spcPct val="20000"/>
        </a:spcBef>
        <a:spcAft>
          <a:spcPct val="0"/>
        </a:spcAft>
        <a:buFont typeface="Lucida Grande"/>
        <a:buChar char="»"/>
        <a:defRPr sz="3200" kern="1200">
          <a:solidFill>
            <a:schemeClr val="tx1"/>
          </a:solidFill>
          <a:latin typeface="+mn-lt"/>
          <a:ea typeface="Myriad Pro" panose="020B0503030403020204" pitchFamily="34" charset="0"/>
          <a:cs typeface="Myriad Pro"/>
        </a:defRPr>
      </a:lvl1pPr>
      <a:lvl2pPr marL="742950" indent="-285750" algn="l" rtl="0" eaLnBrk="0" fontAlgn="base" hangingPunct="0">
        <a:spcBef>
          <a:spcPct val="20000"/>
        </a:spcBef>
        <a:spcAft>
          <a:spcPct val="0"/>
        </a:spcAft>
        <a:buFont typeface="Lucida Grande"/>
        <a:buChar char="»"/>
        <a:defRPr sz="2800" kern="1200">
          <a:solidFill>
            <a:schemeClr val="tx1"/>
          </a:solidFill>
          <a:latin typeface="+mn-lt"/>
          <a:ea typeface="Myriad Pro" panose="020B0503030403020204" pitchFamily="34" charset="0"/>
          <a:cs typeface="Myriad Pro"/>
        </a:defRPr>
      </a:lvl2pPr>
      <a:lvl3pPr marL="1143000" indent="-228600" algn="l" rtl="0" eaLnBrk="0" fontAlgn="base" hangingPunct="0">
        <a:spcBef>
          <a:spcPct val="20000"/>
        </a:spcBef>
        <a:spcAft>
          <a:spcPct val="0"/>
        </a:spcAft>
        <a:buFont typeface="Lucida Grande"/>
        <a:buChar char="»"/>
        <a:defRPr sz="2400" kern="1200">
          <a:solidFill>
            <a:schemeClr val="tx1"/>
          </a:solidFill>
          <a:latin typeface="+mn-lt"/>
          <a:ea typeface="Myriad Pro" panose="020B0503030403020204" pitchFamily="34" charset="0"/>
          <a:cs typeface="Myriad Pro"/>
        </a:defRPr>
      </a:lvl3pPr>
      <a:lvl4pPr marL="16002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4pPr>
      <a:lvl5pPr marL="20574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stem-team@ti.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32.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www.tistemprojects.co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95350"/>
            <a:ext cx="7772400" cy="1924050"/>
          </a:xfrm>
        </p:spPr>
        <p:txBody>
          <a:bodyPr/>
          <a:lstStyle/>
          <a:p>
            <a:r>
              <a:rPr lang="en-US" dirty="0"/>
              <a:t>Meet TI-Rover </a:t>
            </a:r>
            <a:br>
              <a:rPr lang="en-US" dirty="0"/>
            </a:br>
            <a:r>
              <a:rPr lang="en-US" dirty="0"/>
              <a:t>Geometry Challenges Day</a:t>
            </a:r>
            <a:br>
              <a:rPr lang="en-US" dirty="0"/>
            </a:br>
            <a:r>
              <a:rPr lang="en-US" sz="3200" dirty="0"/>
              <a:t>TI-84 Plus CE </a:t>
            </a:r>
            <a:br>
              <a:rPr lang="en-US" sz="3200" dirty="0"/>
            </a:br>
            <a:r>
              <a:rPr lang="en-US" sz="3200" dirty="0"/>
              <a:t>TI-Basic</a:t>
            </a:r>
          </a:p>
        </p:txBody>
      </p:sp>
      <p:sp>
        <p:nvSpPr>
          <p:cNvPr id="3" name="Subtitle 2"/>
          <p:cNvSpPr>
            <a:spLocks noGrp="1"/>
          </p:cNvSpPr>
          <p:nvPr>
            <p:ph type="subTitle" idx="1"/>
          </p:nvPr>
        </p:nvSpPr>
        <p:spPr>
          <a:xfrm>
            <a:off x="762000" y="4038600"/>
            <a:ext cx="6400800" cy="1752600"/>
          </a:xfrm>
        </p:spPr>
        <p:txBody>
          <a:bodyPr/>
          <a:lstStyle/>
          <a:p>
            <a:pPr algn="l"/>
            <a:r>
              <a:rPr lang="en-US" dirty="0"/>
              <a:t>Texas Instruments</a:t>
            </a:r>
          </a:p>
          <a:p>
            <a:pPr algn="l"/>
            <a:r>
              <a:rPr lang="en-US" dirty="0"/>
              <a:t>@</a:t>
            </a:r>
            <a:r>
              <a:rPr lang="en-US" dirty="0" err="1"/>
              <a:t>ticalculators</a:t>
            </a:r>
            <a:endParaRPr lang="en-US" dirty="0"/>
          </a:p>
        </p:txBody>
      </p:sp>
      <p:sp>
        <p:nvSpPr>
          <p:cNvPr id="4" name="Subtitle 2">
            <a:extLst>
              <a:ext uri="{FF2B5EF4-FFF2-40B4-BE49-F238E27FC236}">
                <a16:creationId xmlns:a16="http://schemas.microsoft.com/office/drawing/2014/main" id="{F0C12725-1158-790F-FE21-4F88170841DD}"/>
              </a:ext>
            </a:extLst>
          </p:cNvPr>
          <p:cNvSpPr txBox="1">
            <a:spLocks/>
          </p:cNvSpPr>
          <p:nvPr/>
        </p:nvSpPr>
        <p:spPr bwMode="auto">
          <a:xfrm>
            <a:off x="4838698" y="4953000"/>
            <a:ext cx="4305302"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Lucida Grande"/>
              <a:buNone/>
              <a:defRPr sz="3200" kern="1200">
                <a:solidFill>
                  <a:schemeClr val="tx1">
                    <a:tint val="75000"/>
                  </a:schemeClr>
                </a:solidFill>
                <a:latin typeface="+mn-lt"/>
                <a:ea typeface="Myriad Pro" panose="020B0503030403020204" pitchFamily="34" charset="0"/>
                <a:cs typeface="Myriad Pro"/>
              </a:defRPr>
            </a:lvl1pPr>
            <a:lvl2pPr marL="457200" indent="0" algn="ctr" rtl="0" eaLnBrk="0" fontAlgn="base" hangingPunct="0">
              <a:spcBef>
                <a:spcPct val="20000"/>
              </a:spcBef>
              <a:spcAft>
                <a:spcPct val="0"/>
              </a:spcAft>
              <a:buFont typeface="Lucida Grande"/>
              <a:buNone/>
              <a:defRPr sz="2800" kern="1200">
                <a:solidFill>
                  <a:schemeClr val="tx1">
                    <a:tint val="75000"/>
                  </a:schemeClr>
                </a:solidFill>
                <a:latin typeface="+mn-lt"/>
                <a:ea typeface="Myriad Pro" panose="020B0503030403020204" pitchFamily="34" charset="0"/>
                <a:cs typeface="Myriad Pro"/>
              </a:defRPr>
            </a:lvl2pPr>
            <a:lvl3pPr marL="914400" indent="0" algn="ctr" rtl="0" eaLnBrk="0" fontAlgn="base" hangingPunct="0">
              <a:spcBef>
                <a:spcPct val="20000"/>
              </a:spcBef>
              <a:spcAft>
                <a:spcPct val="0"/>
              </a:spcAft>
              <a:buFont typeface="Lucida Grande"/>
              <a:buNone/>
              <a:defRPr sz="2400" kern="1200">
                <a:solidFill>
                  <a:schemeClr val="tx1">
                    <a:tint val="75000"/>
                  </a:schemeClr>
                </a:solidFill>
                <a:latin typeface="+mn-lt"/>
                <a:ea typeface="Myriad Pro" panose="020B0503030403020204" pitchFamily="34" charset="0"/>
                <a:cs typeface="Myriad Pro"/>
              </a:defRPr>
            </a:lvl3pPr>
            <a:lvl4pPr marL="1371600" indent="0" algn="ctr" rtl="0" eaLnBrk="0" fontAlgn="base" hangingPunct="0">
              <a:spcBef>
                <a:spcPct val="20000"/>
              </a:spcBef>
              <a:spcAft>
                <a:spcPct val="0"/>
              </a:spcAft>
              <a:buFont typeface="Lucida Grande"/>
              <a:buNone/>
              <a:defRPr sz="2000" kern="1200">
                <a:solidFill>
                  <a:schemeClr val="tx1">
                    <a:tint val="75000"/>
                  </a:schemeClr>
                </a:solidFill>
                <a:latin typeface="+mn-lt"/>
                <a:ea typeface="Myriad Pro" panose="020B0503030403020204" pitchFamily="34" charset="0"/>
                <a:cs typeface="Myriad Pro"/>
              </a:defRPr>
            </a:lvl4pPr>
            <a:lvl5pPr marL="1828800" indent="0" algn="ctr" rtl="0" eaLnBrk="0" fontAlgn="base" hangingPunct="0">
              <a:spcBef>
                <a:spcPct val="20000"/>
              </a:spcBef>
              <a:spcAft>
                <a:spcPct val="0"/>
              </a:spcAft>
              <a:buFont typeface="Lucida Grande"/>
              <a:buNone/>
              <a:defRPr sz="2000" kern="1200">
                <a:solidFill>
                  <a:schemeClr val="tx1">
                    <a:tint val="75000"/>
                  </a:schemeClr>
                </a:solidFill>
                <a:latin typeface="+mn-lt"/>
                <a:ea typeface="Myriad Pro" panose="020B0503030403020204" pitchFamily="34" charset="0"/>
                <a:cs typeface="Myriad Pro"/>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hlinkClick r:id="" action="ppaction://noaction"/>
            </a:endParaRPr>
          </a:p>
          <a:p>
            <a:r>
              <a:rPr lang="en-US" sz="2800" dirty="0">
                <a:hlinkClick r:id="" action="ppaction://noaction"/>
              </a:rPr>
              <a:t>www.TIstemProjects.com</a:t>
            </a:r>
            <a:r>
              <a:rPr lang="en-US" sz="2800" dirty="0"/>
              <a:t> </a:t>
            </a:r>
          </a:p>
        </p:txBody>
      </p:sp>
      <p:pic>
        <p:nvPicPr>
          <p:cNvPr id="5" name="Picture 4">
            <a:extLst>
              <a:ext uri="{FF2B5EF4-FFF2-40B4-BE49-F238E27FC236}">
                <a16:creationId xmlns:a16="http://schemas.microsoft.com/office/drawing/2014/main" id="{F73C8C53-1FB5-40E6-E725-347229B435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3276600"/>
            <a:ext cx="2133600" cy="2133600"/>
          </a:xfrm>
          <a:prstGeom prst="rect">
            <a:avLst/>
          </a:prstGeom>
        </p:spPr>
      </p:pic>
      <p:sp>
        <p:nvSpPr>
          <p:cNvPr id="6" name="TextBox 5">
            <a:extLst>
              <a:ext uri="{FF2B5EF4-FFF2-40B4-BE49-F238E27FC236}">
                <a16:creationId xmlns:a16="http://schemas.microsoft.com/office/drawing/2014/main" id="{C5A96F73-79E7-2446-A068-70FD59208E7D}"/>
              </a:ext>
            </a:extLst>
          </p:cNvPr>
          <p:cNvSpPr txBox="1"/>
          <p:nvPr/>
        </p:nvSpPr>
        <p:spPr>
          <a:xfrm>
            <a:off x="62432" y="6488668"/>
            <a:ext cx="4509568" cy="369332"/>
          </a:xfrm>
          <a:prstGeom prst="rect">
            <a:avLst/>
          </a:prstGeom>
          <a:noFill/>
        </p:spPr>
        <p:txBody>
          <a:bodyPr wrap="none" rtlCol="0">
            <a:spAutoFit/>
          </a:bodyPr>
          <a:lstStyle/>
          <a:p>
            <a:r>
              <a:rPr lang="en-US" dirty="0"/>
              <a:t>Contact </a:t>
            </a:r>
            <a:r>
              <a:rPr lang="en-US" dirty="0">
                <a:hlinkClick r:id="rId4"/>
              </a:rPr>
              <a:t>stem-team@ti.com</a:t>
            </a:r>
            <a:r>
              <a:rPr lang="en-US" dirty="0"/>
              <a:t> with questions</a:t>
            </a:r>
          </a:p>
        </p:txBody>
      </p:sp>
    </p:spTree>
    <p:extLst>
      <p:ext uri="{BB962C8B-B14F-4D97-AF65-F5344CB8AC3E}">
        <p14:creationId xmlns:p14="http://schemas.microsoft.com/office/powerpoint/2010/main" val="300482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text&#10;&#10;Description automatically generated">
            <a:extLst>
              <a:ext uri="{FF2B5EF4-FFF2-40B4-BE49-F238E27FC236}">
                <a16:creationId xmlns:a16="http://schemas.microsoft.com/office/drawing/2014/main" id="{FB1680C2-9F78-A04F-A037-F72397FCBBF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56082" y="1257695"/>
            <a:ext cx="1850130" cy="1395180"/>
          </a:xfrm>
          <a:prstGeom prst="rect">
            <a:avLst/>
          </a:prstGeom>
        </p:spPr>
      </p:pic>
      <p:pic>
        <p:nvPicPr>
          <p:cNvPr id="11" name="Picture 10" descr="Text&#10;&#10;Description automatically generated">
            <a:extLst>
              <a:ext uri="{FF2B5EF4-FFF2-40B4-BE49-F238E27FC236}">
                <a16:creationId xmlns:a16="http://schemas.microsoft.com/office/drawing/2014/main" id="{FFFE85A1-04E4-AC47-ADEA-978E50EFE9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0594" y="1303206"/>
            <a:ext cx="1712049" cy="1291053"/>
          </a:xfrm>
          <a:prstGeom prst="rect">
            <a:avLst/>
          </a:prstGeom>
        </p:spPr>
      </p:pic>
      <p:pic>
        <p:nvPicPr>
          <p:cNvPr id="7" name="Picture 6">
            <a:extLst>
              <a:ext uri="{FF2B5EF4-FFF2-40B4-BE49-F238E27FC236}">
                <a16:creationId xmlns:a16="http://schemas.microsoft.com/office/drawing/2014/main" id="{2ACCE15B-3525-2245-920C-9A8DC03ECF0B}"/>
              </a:ext>
            </a:extLst>
          </p:cNvPr>
          <p:cNvPicPr>
            <a:picLocks noChangeAspect="1"/>
          </p:cNvPicPr>
          <p:nvPr/>
        </p:nvPicPr>
        <p:blipFill>
          <a:blip r:embed="rId4"/>
          <a:stretch>
            <a:fillRect/>
          </a:stretch>
        </p:blipFill>
        <p:spPr>
          <a:xfrm>
            <a:off x="205408" y="1294971"/>
            <a:ext cx="1805748" cy="3810000"/>
          </a:xfrm>
          <a:prstGeom prst="rect">
            <a:avLst/>
          </a:prstGeom>
        </p:spPr>
      </p:pic>
      <p:sp>
        <p:nvSpPr>
          <p:cNvPr id="2" name="Title 1"/>
          <p:cNvSpPr>
            <a:spLocks noGrp="1"/>
          </p:cNvSpPr>
          <p:nvPr>
            <p:ph type="title"/>
          </p:nvPr>
        </p:nvSpPr>
        <p:spPr>
          <a:xfrm>
            <a:off x="152400" y="-228600"/>
            <a:ext cx="8915400" cy="990600"/>
          </a:xfrm>
        </p:spPr>
        <p:txBody>
          <a:bodyPr/>
          <a:lstStyle/>
          <a:p>
            <a:r>
              <a:rPr lang="en-US" sz="4000" dirty="0"/>
              <a:t>Creating a new Rover Program</a:t>
            </a:r>
          </a:p>
        </p:txBody>
      </p:sp>
      <p:sp>
        <p:nvSpPr>
          <p:cNvPr id="9" name="TextBox 8">
            <a:extLst>
              <a:ext uri="{FF2B5EF4-FFF2-40B4-BE49-F238E27FC236}">
                <a16:creationId xmlns:a16="http://schemas.microsoft.com/office/drawing/2014/main" id="{FBF8B926-7017-E84E-8CE8-537D000B344D}"/>
              </a:ext>
            </a:extLst>
          </p:cNvPr>
          <p:cNvSpPr txBox="1"/>
          <p:nvPr/>
        </p:nvSpPr>
        <p:spPr>
          <a:xfrm>
            <a:off x="41072" y="5204593"/>
            <a:ext cx="2134419" cy="646331"/>
          </a:xfrm>
          <a:prstGeom prst="rect">
            <a:avLst/>
          </a:prstGeom>
          <a:noFill/>
        </p:spPr>
        <p:txBody>
          <a:bodyPr wrap="square" rtlCol="0">
            <a:spAutoFit/>
          </a:bodyPr>
          <a:lstStyle/>
          <a:p>
            <a:r>
              <a:rPr lang="en-US" sz="1200" dirty="0"/>
              <a:t>Press the </a:t>
            </a:r>
            <a:r>
              <a:rPr lang="en-US" sz="1200" b="1" dirty="0"/>
              <a:t>[</a:t>
            </a:r>
            <a:r>
              <a:rPr lang="en-US" sz="1200" b="1" dirty="0" err="1"/>
              <a:t>prgm</a:t>
            </a:r>
            <a:r>
              <a:rPr lang="en-US" sz="1200" b="1" dirty="0"/>
              <a:t>] </a:t>
            </a:r>
            <a:r>
              <a:rPr lang="en-US" sz="1200" dirty="0"/>
              <a:t>key to create,  edit and execute </a:t>
            </a:r>
          </a:p>
          <a:p>
            <a:r>
              <a:rPr lang="en-US" sz="1200" dirty="0"/>
              <a:t>TI-Basic programs.  </a:t>
            </a:r>
            <a:endParaRPr lang="en-US" sz="1200" b="1" dirty="0"/>
          </a:p>
        </p:txBody>
      </p:sp>
      <p:cxnSp>
        <p:nvCxnSpPr>
          <p:cNvPr id="17" name="Straight Arrow Connector 16">
            <a:extLst>
              <a:ext uri="{FF2B5EF4-FFF2-40B4-BE49-F238E27FC236}">
                <a16:creationId xmlns:a16="http://schemas.microsoft.com/office/drawing/2014/main" id="{CD558C21-CD5D-444F-B71E-41FF714459F9}"/>
              </a:ext>
            </a:extLst>
          </p:cNvPr>
          <p:cNvCxnSpPr>
            <a:cxnSpLocks/>
          </p:cNvCxnSpPr>
          <p:nvPr/>
        </p:nvCxnSpPr>
        <p:spPr>
          <a:xfrm>
            <a:off x="70177" y="1949529"/>
            <a:ext cx="968581" cy="7261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37953F-649B-BA46-A5DA-AB06961DA89A}"/>
              </a:ext>
            </a:extLst>
          </p:cNvPr>
          <p:cNvSpPr txBox="1"/>
          <p:nvPr/>
        </p:nvSpPr>
        <p:spPr>
          <a:xfrm>
            <a:off x="2204596" y="2657699"/>
            <a:ext cx="1712050" cy="646331"/>
          </a:xfrm>
          <a:prstGeom prst="rect">
            <a:avLst/>
          </a:prstGeom>
          <a:noFill/>
        </p:spPr>
        <p:txBody>
          <a:bodyPr wrap="square" rtlCol="0">
            <a:spAutoFit/>
          </a:bodyPr>
          <a:lstStyle/>
          <a:p>
            <a:r>
              <a:rPr lang="en-US" sz="1200" dirty="0"/>
              <a:t>Press </a:t>
            </a:r>
            <a:r>
              <a:rPr lang="en-US" sz="1200" b="1" dirty="0"/>
              <a:t>[enter] </a:t>
            </a:r>
            <a:r>
              <a:rPr lang="en-US" sz="1200" dirty="0"/>
              <a:t>or</a:t>
            </a:r>
          </a:p>
          <a:p>
            <a:r>
              <a:rPr lang="en-US" sz="1200" dirty="0"/>
              <a:t>Press </a:t>
            </a:r>
            <a:r>
              <a:rPr lang="en-US" sz="1200" b="1" dirty="0"/>
              <a:t>[1] </a:t>
            </a:r>
            <a:r>
              <a:rPr lang="en-US" sz="1200" dirty="0"/>
              <a:t>to </a:t>
            </a:r>
          </a:p>
          <a:p>
            <a:r>
              <a:rPr lang="en-US" sz="1200" dirty="0"/>
              <a:t>select 1: TI-Basic</a:t>
            </a:r>
          </a:p>
        </p:txBody>
      </p:sp>
      <p:sp>
        <p:nvSpPr>
          <p:cNvPr id="39" name="TextBox 38">
            <a:extLst>
              <a:ext uri="{FF2B5EF4-FFF2-40B4-BE49-F238E27FC236}">
                <a16:creationId xmlns:a16="http://schemas.microsoft.com/office/drawing/2014/main" id="{86D10C43-C433-C749-8F0E-C93F0D270319}"/>
              </a:ext>
            </a:extLst>
          </p:cNvPr>
          <p:cNvSpPr txBox="1"/>
          <p:nvPr/>
        </p:nvSpPr>
        <p:spPr>
          <a:xfrm>
            <a:off x="4110086" y="2675662"/>
            <a:ext cx="1850130" cy="646331"/>
          </a:xfrm>
          <a:prstGeom prst="rect">
            <a:avLst/>
          </a:prstGeom>
          <a:noFill/>
        </p:spPr>
        <p:txBody>
          <a:bodyPr wrap="square" rtlCol="0">
            <a:spAutoFit/>
          </a:bodyPr>
          <a:lstStyle/>
          <a:p>
            <a:r>
              <a:rPr lang="en-US" sz="1200" dirty="0"/>
              <a:t>You have the option to execute (run),</a:t>
            </a:r>
          </a:p>
          <a:p>
            <a:r>
              <a:rPr lang="en-US" sz="1200" dirty="0"/>
              <a:t>edit or create programs.</a:t>
            </a:r>
          </a:p>
        </p:txBody>
      </p:sp>
      <p:sp>
        <p:nvSpPr>
          <p:cNvPr id="13" name="TextBox 12">
            <a:extLst>
              <a:ext uri="{FF2B5EF4-FFF2-40B4-BE49-F238E27FC236}">
                <a16:creationId xmlns:a16="http://schemas.microsoft.com/office/drawing/2014/main" id="{8B246A6E-9936-5946-A0A5-CC00AA982817}"/>
              </a:ext>
            </a:extLst>
          </p:cNvPr>
          <p:cNvSpPr txBox="1"/>
          <p:nvPr/>
        </p:nvSpPr>
        <p:spPr>
          <a:xfrm>
            <a:off x="228600" y="992572"/>
            <a:ext cx="269626" cy="276999"/>
          </a:xfrm>
          <a:prstGeom prst="rect">
            <a:avLst/>
          </a:prstGeom>
          <a:noFill/>
          <a:ln w="19050">
            <a:solidFill>
              <a:schemeClr val="tx1"/>
            </a:solidFill>
          </a:ln>
        </p:spPr>
        <p:txBody>
          <a:bodyPr wrap="none" rtlCol="0">
            <a:spAutoFit/>
          </a:bodyPr>
          <a:lstStyle/>
          <a:p>
            <a:r>
              <a:rPr lang="en-US" sz="1200" dirty="0"/>
              <a:t>1</a:t>
            </a:r>
          </a:p>
        </p:txBody>
      </p:sp>
      <p:sp>
        <p:nvSpPr>
          <p:cNvPr id="14" name="TextBox 13">
            <a:extLst>
              <a:ext uri="{FF2B5EF4-FFF2-40B4-BE49-F238E27FC236}">
                <a16:creationId xmlns:a16="http://schemas.microsoft.com/office/drawing/2014/main" id="{18A11466-D462-D444-9BFB-0C68195E4CBB}"/>
              </a:ext>
            </a:extLst>
          </p:cNvPr>
          <p:cNvSpPr txBox="1"/>
          <p:nvPr/>
        </p:nvSpPr>
        <p:spPr>
          <a:xfrm>
            <a:off x="2250594" y="925639"/>
            <a:ext cx="269626" cy="276999"/>
          </a:xfrm>
          <a:prstGeom prst="rect">
            <a:avLst/>
          </a:prstGeom>
          <a:noFill/>
          <a:ln w="19050">
            <a:solidFill>
              <a:schemeClr val="tx1"/>
            </a:solidFill>
          </a:ln>
        </p:spPr>
        <p:txBody>
          <a:bodyPr wrap="none" rtlCol="0">
            <a:spAutoFit/>
          </a:bodyPr>
          <a:lstStyle/>
          <a:p>
            <a:r>
              <a:rPr lang="en-US" sz="1200" dirty="0"/>
              <a:t>2</a:t>
            </a:r>
          </a:p>
        </p:txBody>
      </p:sp>
      <p:sp>
        <p:nvSpPr>
          <p:cNvPr id="15" name="TextBox 14">
            <a:extLst>
              <a:ext uri="{FF2B5EF4-FFF2-40B4-BE49-F238E27FC236}">
                <a16:creationId xmlns:a16="http://schemas.microsoft.com/office/drawing/2014/main" id="{30C9E021-6FC6-E341-AD80-DEDF3AF7CABE}"/>
              </a:ext>
            </a:extLst>
          </p:cNvPr>
          <p:cNvSpPr txBox="1"/>
          <p:nvPr/>
        </p:nvSpPr>
        <p:spPr>
          <a:xfrm>
            <a:off x="4156082" y="914911"/>
            <a:ext cx="269626" cy="276999"/>
          </a:xfrm>
          <a:prstGeom prst="rect">
            <a:avLst/>
          </a:prstGeom>
          <a:noFill/>
          <a:ln w="19050">
            <a:solidFill>
              <a:schemeClr val="tx1"/>
            </a:solidFill>
          </a:ln>
        </p:spPr>
        <p:txBody>
          <a:bodyPr wrap="none" rtlCol="0">
            <a:spAutoFit/>
          </a:bodyPr>
          <a:lstStyle/>
          <a:p>
            <a:r>
              <a:rPr lang="en-US" sz="1200" dirty="0"/>
              <a:t>3</a:t>
            </a:r>
          </a:p>
        </p:txBody>
      </p:sp>
      <p:sp>
        <p:nvSpPr>
          <p:cNvPr id="20" name="TextBox 19">
            <a:extLst>
              <a:ext uri="{FF2B5EF4-FFF2-40B4-BE49-F238E27FC236}">
                <a16:creationId xmlns:a16="http://schemas.microsoft.com/office/drawing/2014/main" id="{875DDFFB-8757-D246-B55F-F1CA161EE3FC}"/>
              </a:ext>
            </a:extLst>
          </p:cNvPr>
          <p:cNvSpPr txBox="1"/>
          <p:nvPr/>
        </p:nvSpPr>
        <p:spPr>
          <a:xfrm>
            <a:off x="6199651" y="938134"/>
            <a:ext cx="269626" cy="276999"/>
          </a:xfrm>
          <a:prstGeom prst="rect">
            <a:avLst/>
          </a:prstGeom>
          <a:noFill/>
          <a:ln w="19050">
            <a:solidFill>
              <a:schemeClr val="tx1"/>
            </a:solidFill>
          </a:ln>
        </p:spPr>
        <p:txBody>
          <a:bodyPr wrap="none" rtlCol="0">
            <a:spAutoFit/>
          </a:bodyPr>
          <a:lstStyle/>
          <a:p>
            <a:r>
              <a:rPr lang="en-US" sz="1200" dirty="0"/>
              <a:t>4</a:t>
            </a:r>
          </a:p>
        </p:txBody>
      </p:sp>
      <p:pic>
        <p:nvPicPr>
          <p:cNvPr id="21" name="Picture 20" descr="Text&#10;&#10;Description automatically generated">
            <a:extLst>
              <a:ext uri="{FF2B5EF4-FFF2-40B4-BE49-F238E27FC236}">
                <a16:creationId xmlns:a16="http://schemas.microsoft.com/office/drawing/2014/main" id="{E7B65228-2FD3-F543-819A-42151D834D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9651" y="1269571"/>
            <a:ext cx="1850130" cy="1395180"/>
          </a:xfrm>
          <a:prstGeom prst="rect">
            <a:avLst/>
          </a:prstGeom>
        </p:spPr>
      </p:pic>
      <p:sp>
        <p:nvSpPr>
          <p:cNvPr id="23" name="TextBox 22">
            <a:extLst>
              <a:ext uri="{FF2B5EF4-FFF2-40B4-BE49-F238E27FC236}">
                <a16:creationId xmlns:a16="http://schemas.microsoft.com/office/drawing/2014/main" id="{41ACCAD1-8FCE-304A-88C5-435BD84BA628}"/>
              </a:ext>
            </a:extLst>
          </p:cNvPr>
          <p:cNvSpPr txBox="1"/>
          <p:nvPr/>
        </p:nvSpPr>
        <p:spPr>
          <a:xfrm>
            <a:off x="6199650" y="2719189"/>
            <a:ext cx="2258550" cy="646331"/>
          </a:xfrm>
          <a:prstGeom prst="rect">
            <a:avLst/>
          </a:prstGeom>
          <a:noFill/>
        </p:spPr>
        <p:txBody>
          <a:bodyPr wrap="square" rtlCol="0">
            <a:spAutoFit/>
          </a:bodyPr>
          <a:lstStyle/>
          <a:p>
            <a:r>
              <a:rPr lang="en-US" sz="1200" dirty="0"/>
              <a:t>Use </a:t>
            </a:r>
            <a:r>
              <a:rPr lang="en-US" sz="1200" b="1" dirty="0"/>
              <a:t>right arrow</a:t>
            </a:r>
            <a:r>
              <a:rPr lang="en-US" sz="1200" dirty="0"/>
              <a:t> key to move to NEW 1:Create New</a:t>
            </a:r>
          </a:p>
          <a:p>
            <a:r>
              <a:rPr lang="en-US" sz="1200" dirty="0"/>
              <a:t>Press </a:t>
            </a:r>
            <a:r>
              <a:rPr lang="en-US" sz="1200" b="1" dirty="0"/>
              <a:t>[1</a:t>
            </a:r>
            <a:r>
              <a:rPr lang="en-US" sz="1200" dirty="0"/>
              <a:t>] or </a:t>
            </a:r>
            <a:r>
              <a:rPr lang="en-US" sz="1200" b="1" dirty="0"/>
              <a:t>[enter] </a:t>
            </a:r>
            <a:r>
              <a:rPr lang="en-US" sz="1200" dirty="0"/>
              <a:t>to select.</a:t>
            </a:r>
          </a:p>
        </p:txBody>
      </p:sp>
      <p:pic>
        <p:nvPicPr>
          <p:cNvPr id="24" name="Picture 23" descr="Text&#10;&#10;Description automatically generated">
            <a:extLst>
              <a:ext uri="{FF2B5EF4-FFF2-40B4-BE49-F238E27FC236}">
                <a16:creationId xmlns:a16="http://schemas.microsoft.com/office/drawing/2014/main" id="{0D30F055-DD27-A24B-B5E0-76E6900D196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51883" y="3709148"/>
            <a:ext cx="1710760" cy="1290081"/>
          </a:xfrm>
          <a:prstGeom prst="rect">
            <a:avLst/>
          </a:prstGeom>
        </p:spPr>
      </p:pic>
      <p:sp>
        <p:nvSpPr>
          <p:cNvPr id="26" name="TextBox 25">
            <a:extLst>
              <a:ext uri="{FF2B5EF4-FFF2-40B4-BE49-F238E27FC236}">
                <a16:creationId xmlns:a16="http://schemas.microsoft.com/office/drawing/2014/main" id="{A9A66FD3-4D29-F14C-84C9-89E72960AA0E}"/>
              </a:ext>
            </a:extLst>
          </p:cNvPr>
          <p:cNvSpPr txBox="1"/>
          <p:nvPr/>
        </p:nvSpPr>
        <p:spPr>
          <a:xfrm>
            <a:off x="2250594" y="3370114"/>
            <a:ext cx="269626" cy="276999"/>
          </a:xfrm>
          <a:prstGeom prst="rect">
            <a:avLst/>
          </a:prstGeom>
          <a:noFill/>
          <a:ln w="19050">
            <a:solidFill>
              <a:schemeClr val="tx1"/>
            </a:solidFill>
          </a:ln>
        </p:spPr>
        <p:txBody>
          <a:bodyPr wrap="none" rtlCol="0">
            <a:spAutoFit/>
          </a:bodyPr>
          <a:lstStyle/>
          <a:p>
            <a:r>
              <a:rPr lang="en-US" sz="1200" dirty="0"/>
              <a:t>5</a:t>
            </a:r>
          </a:p>
        </p:txBody>
      </p:sp>
      <p:sp>
        <p:nvSpPr>
          <p:cNvPr id="27" name="TextBox 26">
            <a:extLst>
              <a:ext uri="{FF2B5EF4-FFF2-40B4-BE49-F238E27FC236}">
                <a16:creationId xmlns:a16="http://schemas.microsoft.com/office/drawing/2014/main" id="{2D8C9A00-8F2E-B247-96E9-F8F359C2F49E}"/>
              </a:ext>
            </a:extLst>
          </p:cNvPr>
          <p:cNvSpPr txBox="1"/>
          <p:nvPr/>
        </p:nvSpPr>
        <p:spPr>
          <a:xfrm>
            <a:off x="2218887" y="5061264"/>
            <a:ext cx="1850130" cy="1384995"/>
          </a:xfrm>
          <a:prstGeom prst="rect">
            <a:avLst/>
          </a:prstGeom>
          <a:noFill/>
        </p:spPr>
        <p:txBody>
          <a:bodyPr wrap="square" rtlCol="0">
            <a:spAutoFit/>
          </a:bodyPr>
          <a:lstStyle/>
          <a:p>
            <a:r>
              <a:rPr lang="en-US" sz="1200" dirty="0"/>
              <a:t>You are prompted to enter a program name.</a:t>
            </a:r>
          </a:p>
          <a:p>
            <a:r>
              <a:rPr lang="en-US" sz="1200" dirty="0"/>
              <a:t>The blinking A cursor shows that you are in alpha entry mode. The</a:t>
            </a:r>
          </a:p>
          <a:p>
            <a:r>
              <a:rPr lang="en-US" sz="1200" dirty="0"/>
              <a:t>green alpha labels on the keys are active.</a:t>
            </a:r>
          </a:p>
        </p:txBody>
      </p:sp>
      <p:pic>
        <p:nvPicPr>
          <p:cNvPr id="28" name="Picture 27" descr="Graphical user interface, text, application&#10;&#10;Description automatically generated">
            <a:extLst>
              <a:ext uri="{FF2B5EF4-FFF2-40B4-BE49-F238E27FC236}">
                <a16:creationId xmlns:a16="http://schemas.microsoft.com/office/drawing/2014/main" id="{A0BDF5FE-4F9C-6B48-A839-B1E5B8017F2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56082" y="3709148"/>
            <a:ext cx="1710758" cy="1290080"/>
          </a:xfrm>
          <a:prstGeom prst="rect">
            <a:avLst/>
          </a:prstGeom>
        </p:spPr>
      </p:pic>
      <p:sp>
        <p:nvSpPr>
          <p:cNvPr id="30" name="TextBox 29">
            <a:extLst>
              <a:ext uri="{FF2B5EF4-FFF2-40B4-BE49-F238E27FC236}">
                <a16:creationId xmlns:a16="http://schemas.microsoft.com/office/drawing/2014/main" id="{4F94C713-AF46-EB4B-AE16-964C03F21872}"/>
              </a:ext>
            </a:extLst>
          </p:cNvPr>
          <p:cNvSpPr txBox="1"/>
          <p:nvPr/>
        </p:nvSpPr>
        <p:spPr>
          <a:xfrm>
            <a:off x="4156082" y="3370114"/>
            <a:ext cx="269626" cy="276999"/>
          </a:xfrm>
          <a:prstGeom prst="rect">
            <a:avLst/>
          </a:prstGeom>
          <a:noFill/>
          <a:ln w="19050">
            <a:solidFill>
              <a:schemeClr val="tx1"/>
            </a:solidFill>
          </a:ln>
        </p:spPr>
        <p:txBody>
          <a:bodyPr wrap="none" rtlCol="0">
            <a:spAutoFit/>
          </a:bodyPr>
          <a:lstStyle/>
          <a:p>
            <a:r>
              <a:rPr lang="en-US" sz="1200" dirty="0"/>
              <a:t>5</a:t>
            </a:r>
          </a:p>
        </p:txBody>
      </p:sp>
      <p:sp>
        <p:nvSpPr>
          <p:cNvPr id="31" name="TextBox 30">
            <a:extLst>
              <a:ext uri="{FF2B5EF4-FFF2-40B4-BE49-F238E27FC236}">
                <a16:creationId xmlns:a16="http://schemas.microsoft.com/office/drawing/2014/main" id="{40350913-976B-9A4C-9B91-3C9660675093}"/>
              </a:ext>
            </a:extLst>
          </p:cNvPr>
          <p:cNvSpPr txBox="1"/>
          <p:nvPr/>
        </p:nvSpPr>
        <p:spPr>
          <a:xfrm>
            <a:off x="4069017" y="5096500"/>
            <a:ext cx="1850130" cy="461665"/>
          </a:xfrm>
          <a:prstGeom prst="rect">
            <a:avLst/>
          </a:prstGeom>
          <a:noFill/>
        </p:spPr>
        <p:txBody>
          <a:bodyPr wrap="square" rtlCol="0">
            <a:spAutoFit/>
          </a:bodyPr>
          <a:lstStyle/>
          <a:p>
            <a:r>
              <a:rPr lang="en-US" sz="1200" dirty="0"/>
              <a:t>Type your program name and press </a:t>
            </a:r>
            <a:r>
              <a:rPr lang="en-US" sz="1200" b="1" dirty="0"/>
              <a:t>[enter].</a:t>
            </a:r>
          </a:p>
        </p:txBody>
      </p:sp>
      <p:pic>
        <p:nvPicPr>
          <p:cNvPr id="32" name="Picture 31" descr="Text&#10;&#10;Description automatically generated">
            <a:extLst>
              <a:ext uri="{FF2B5EF4-FFF2-40B4-BE49-F238E27FC236}">
                <a16:creationId xmlns:a16="http://schemas.microsoft.com/office/drawing/2014/main" id="{A1D35DAF-C132-FD43-BE3C-8E4DDA9BE34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99650" y="3709148"/>
            <a:ext cx="1710758" cy="1290080"/>
          </a:xfrm>
          <a:prstGeom prst="rect">
            <a:avLst/>
          </a:prstGeom>
        </p:spPr>
      </p:pic>
      <p:sp>
        <p:nvSpPr>
          <p:cNvPr id="34" name="TextBox 33">
            <a:extLst>
              <a:ext uri="{FF2B5EF4-FFF2-40B4-BE49-F238E27FC236}">
                <a16:creationId xmlns:a16="http://schemas.microsoft.com/office/drawing/2014/main" id="{AEB5D56C-F38A-B543-A5CF-121161CD1893}"/>
              </a:ext>
            </a:extLst>
          </p:cNvPr>
          <p:cNvSpPr txBox="1"/>
          <p:nvPr/>
        </p:nvSpPr>
        <p:spPr>
          <a:xfrm>
            <a:off x="6199651" y="3352800"/>
            <a:ext cx="269626" cy="276999"/>
          </a:xfrm>
          <a:prstGeom prst="rect">
            <a:avLst/>
          </a:prstGeom>
          <a:noFill/>
          <a:ln w="19050">
            <a:solidFill>
              <a:schemeClr val="tx1"/>
            </a:solidFill>
          </a:ln>
        </p:spPr>
        <p:txBody>
          <a:bodyPr wrap="none" rtlCol="0">
            <a:spAutoFit/>
          </a:bodyPr>
          <a:lstStyle/>
          <a:p>
            <a:r>
              <a:rPr lang="en-US" sz="1200" dirty="0"/>
              <a:t>6</a:t>
            </a:r>
          </a:p>
        </p:txBody>
      </p:sp>
      <p:sp>
        <p:nvSpPr>
          <p:cNvPr id="36" name="TextBox 35">
            <a:extLst>
              <a:ext uri="{FF2B5EF4-FFF2-40B4-BE49-F238E27FC236}">
                <a16:creationId xmlns:a16="http://schemas.microsoft.com/office/drawing/2014/main" id="{1ACD1A12-9E00-6443-B5E9-DFB7562392A9}"/>
              </a:ext>
            </a:extLst>
          </p:cNvPr>
          <p:cNvSpPr txBox="1"/>
          <p:nvPr/>
        </p:nvSpPr>
        <p:spPr>
          <a:xfrm>
            <a:off x="6202633" y="5096500"/>
            <a:ext cx="1850130" cy="830997"/>
          </a:xfrm>
          <a:prstGeom prst="rect">
            <a:avLst/>
          </a:prstGeom>
          <a:noFill/>
        </p:spPr>
        <p:txBody>
          <a:bodyPr wrap="square" rtlCol="0">
            <a:spAutoFit/>
          </a:bodyPr>
          <a:lstStyle/>
          <a:p>
            <a:r>
              <a:rPr lang="en-US" sz="1200" dirty="0"/>
              <a:t>You are now in position to begin entering commands to your program.</a:t>
            </a:r>
            <a:endParaRPr lang="en-US" sz="1200" b="1" dirty="0"/>
          </a:p>
        </p:txBody>
      </p:sp>
    </p:spTree>
    <p:extLst>
      <p:ext uri="{BB962C8B-B14F-4D97-AF65-F5344CB8AC3E}">
        <p14:creationId xmlns:p14="http://schemas.microsoft.com/office/powerpoint/2010/main" val="95626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ext&#10;&#10;Description automatically generated">
            <a:extLst>
              <a:ext uri="{FF2B5EF4-FFF2-40B4-BE49-F238E27FC236}">
                <a16:creationId xmlns:a16="http://schemas.microsoft.com/office/drawing/2014/main" id="{C715DE20-54B1-5540-83AB-FFBD29ADAF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99" y="3835297"/>
            <a:ext cx="2024087" cy="1526361"/>
          </a:xfrm>
          <a:prstGeom prst="rect">
            <a:avLst/>
          </a:prstGeom>
        </p:spPr>
      </p:pic>
      <p:pic>
        <p:nvPicPr>
          <p:cNvPr id="16" name="Picture 15" descr="Text&#10;&#10;Description automatically generated">
            <a:extLst>
              <a:ext uri="{FF2B5EF4-FFF2-40B4-BE49-F238E27FC236}">
                <a16:creationId xmlns:a16="http://schemas.microsoft.com/office/drawing/2014/main" id="{8CDFC122-4E60-264F-9FDE-3D08B7AF9B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37487" y="859820"/>
            <a:ext cx="2004224" cy="1511382"/>
          </a:xfrm>
          <a:prstGeom prst="rect">
            <a:avLst/>
          </a:prstGeom>
        </p:spPr>
      </p:pic>
      <p:pic>
        <p:nvPicPr>
          <p:cNvPr id="14" name="Picture 13" descr="Text&#10;&#10;Description automatically generated">
            <a:extLst>
              <a:ext uri="{FF2B5EF4-FFF2-40B4-BE49-F238E27FC236}">
                <a16:creationId xmlns:a16="http://schemas.microsoft.com/office/drawing/2014/main" id="{9CC30875-76A3-5D47-89D2-EC2CFD1DEE4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59889" y="889135"/>
            <a:ext cx="2004225" cy="1511383"/>
          </a:xfrm>
          <a:prstGeom prst="rect">
            <a:avLst/>
          </a:prstGeom>
        </p:spPr>
      </p:pic>
      <p:pic>
        <p:nvPicPr>
          <p:cNvPr id="12" name="Picture 11" descr="Text&#10;&#10;Description automatically generated">
            <a:extLst>
              <a:ext uri="{FF2B5EF4-FFF2-40B4-BE49-F238E27FC236}">
                <a16:creationId xmlns:a16="http://schemas.microsoft.com/office/drawing/2014/main" id="{165A2042-53C0-CE47-9AEB-73A93DE8F1B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79195" y="924598"/>
            <a:ext cx="2004225" cy="1511383"/>
          </a:xfrm>
          <a:prstGeom prst="rect">
            <a:avLst/>
          </a:prstGeom>
        </p:spPr>
      </p:pic>
      <p:pic>
        <p:nvPicPr>
          <p:cNvPr id="5" name="Picture 4" descr="Text&#10;&#10;Description automatically generated">
            <a:extLst>
              <a:ext uri="{FF2B5EF4-FFF2-40B4-BE49-F238E27FC236}">
                <a16:creationId xmlns:a16="http://schemas.microsoft.com/office/drawing/2014/main" id="{4FE95202-2B8C-5142-88C5-79ADBA1067D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200" y="914468"/>
            <a:ext cx="2023694" cy="1526064"/>
          </a:xfrm>
          <a:prstGeom prst="rect">
            <a:avLst/>
          </a:prstGeom>
        </p:spPr>
      </p:pic>
      <p:sp>
        <p:nvSpPr>
          <p:cNvPr id="2" name="Title 1"/>
          <p:cNvSpPr>
            <a:spLocks noGrp="1"/>
          </p:cNvSpPr>
          <p:nvPr>
            <p:ph type="title"/>
          </p:nvPr>
        </p:nvSpPr>
        <p:spPr>
          <a:xfrm>
            <a:off x="152400" y="-228600"/>
            <a:ext cx="8915400" cy="990600"/>
          </a:xfrm>
        </p:spPr>
        <p:txBody>
          <a:bodyPr/>
          <a:lstStyle/>
          <a:p>
            <a:r>
              <a:rPr lang="en-US" sz="4000" dirty="0"/>
              <a:t>Entering a Rover Program</a:t>
            </a:r>
          </a:p>
        </p:txBody>
      </p:sp>
      <p:sp>
        <p:nvSpPr>
          <p:cNvPr id="19" name="TextBox 18">
            <a:extLst>
              <a:ext uri="{FF2B5EF4-FFF2-40B4-BE49-F238E27FC236}">
                <a16:creationId xmlns:a16="http://schemas.microsoft.com/office/drawing/2014/main" id="{9A37953F-649B-BA46-A5DA-AB06961DA89A}"/>
              </a:ext>
            </a:extLst>
          </p:cNvPr>
          <p:cNvSpPr txBox="1"/>
          <p:nvPr/>
        </p:nvSpPr>
        <p:spPr>
          <a:xfrm>
            <a:off x="-9348" y="2491427"/>
            <a:ext cx="2295348" cy="769441"/>
          </a:xfrm>
          <a:prstGeom prst="rect">
            <a:avLst/>
          </a:prstGeom>
          <a:noFill/>
        </p:spPr>
        <p:txBody>
          <a:bodyPr wrap="square" rtlCol="0">
            <a:spAutoFit/>
          </a:bodyPr>
          <a:lstStyle/>
          <a:p>
            <a:r>
              <a:rPr lang="en-US" sz="1100" dirty="0"/>
              <a:t>Press the </a:t>
            </a:r>
            <a:r>
              <a:rPr lang="en-US" sz="1100" b="1" dirty="0"/>
              <a:t>[</a:t>
            </a:r>
            <a:r>
              <a:rPr lang="en-US" sz="1100" b="1" dirty="0" err="1"/>
              <a:t>prgm</a:t>
            </a:r>
            <a:r>
              <a:rPr lang="en-US" sz="1100" b="1" dirty="0"/>
              <a:t>] key </a:t>
            </a:r>
            <a:r>
              <a:rPr lang="en-US" sz="1100" dirty="0"/>
              <a:t>again to bring up the program edit menu. You will see this menu when you are editing a program.</a:t>
            </a:r>
          </a:p>
        </p:txBody>
      </p:sp>
      <p:sp>
        <p:nvSpPr>
          <p:cNvPr id="23" name="TextBox 22">
            <a:extLst>
              <a:ext uri="{FF2B5EF4-FFF2-40B4-BE49-F238E27FC236}">
                <a16:creationId xmlns:a16="http://schemas.microsoft.com/office/drawing/2014/main" id="{CF38707C-69B2-8B42-AC04-74C4836DEE78}"/>
              </a:ext>
            </a:extLst>
          </p:cNvPr>
          <p:cNvSpPr txBox="1"/>
          <p:nvPr/>
        </p:nvSpPr>
        <p:spPr>
          <a:xfrm>
            <a:off x="2288304" y="2486166"/>
            <a:ext cx="2271586" cy="600164"/>
          </a:xfrm>
          <a:prstGeom prst="rect">
            <a:avLst/>
          </a:prstGeom>
          <a:noFill/>
        </p:spPr>
        <p:txBody>
          <a:bodyPr wrap="square" rtlCol="0">
            <a:spAutoFit/>
          </a:bodyPr>
          <a:lstStyle/>
          <a:p>
            <a:r>
              <a:rPr lang="en-US" sz="1100" dirty="0"/>
              <a:t>Press </a:t>
            </a:r>
            <a:r>
              <a:rPr lang="en-US" sz="1100" b="1" dirty="0"/>
              <a:t>right arrow </a:t>
            </a:r>
            <a:r>
              <a:rPr lang="en-US" sz="1100" dirty="0"/>
              <a:t>repeatedly </a:t>
            </a:r>
            <a:r>
              <a:rPr lang="en-US" sz="1100" b="1" dirty="0"/>
              <a:t> </a:t>
            </a:r>
            <a:r>
              <a:rPr lang="en-US" sz="1100" dirty="0"/>
              <a:t>or </a:t>
            </a:r>
          </a:p>
          <a:p>
            <a:r>
              <a:rPr lang="en-US" sz="1100" b="1" dirty="0"/>
              <a:t>left arrow </a:t>
            </a:r>
            <a:r>
              <a:rPr lang="en-US" sz="1100" dirty="0"/>
              <a:t>to move to the HUB</a:t>
            </a:r>
          </a:p>
          <a:p>
            <a:r>
              <a:rPr lang="en-US" sz="1100" dirty="0"/>
              <a:t>menu.</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59890" y="2481707"/>
            <a:ext cx="2004224" cy="600164"/>
          </a:xfrm>
          <a:prstGeom prst="rect">
            <a:avLst/>
          </a:prstGeom>
          <a:noFill/>
        </p:spPr>
        <p:txBody>
          <a:bodyPr wrap="square" rtlCol="0">
            <a:spAutoFit/>
          </a:bodyPr>
          <a:lstStyle/>
          <a:p>
            <a:r>
              <a:rPr lang="en-US" sz="1100" dirty="0"/>
              <a:t>Use down arrow to move to 7: Rover and press  </a:t>
            </a:r>
            <a:r>
              <a:rPr lang="en-US" sz="1100" b="1" dirty="0"/>
              <a:t>[enter] </a:t>
            </a:r>
          </a:p>
          <a:p>
            <a:r>
              <a:rPr lang="en-US" sz="1100" dirty="0"/>
              <a:t>or press </a:t>
            </a:r>
            <a:r>
              <a:rPr lang="en-US" sz="1100" b="1" dirty="0"/>
              <a:t>[7]</a:t>
            </a:r>
          </a:p>
        </p:txBody>
      </p:sp>
      <p:sp>
        <p:nvSpPr>
          <p:cNvPr id="31" name="TextBox 30">
            <a:extLst>
              <a:ext uri="{FF2B5EF4-FFF2-40B4-BE49-F238E27FC236}">
                <a16:creationId xmlns:a16="http://schemas.microsoft.com/office/drawing/2014/main" id="{A37787E2-A9A2-344E-9301-18C3801F1F00}"/>
              </a:ext>
            </a:extLst>
          </p:cNvPr>
          <p:cNvSpPr txBox="1"/>
          <p:nvPr/>
        </p:nvSpPr>
        <p:spPr>
          <a:xfrm>
            <a:off x="25400" y="5441811"/>
            <a:ext cx="2074493" cy="938719"/>
          </a:xfrm>
          <a:prstGeom prst="rect">
            <a:avLst/>
          </a:prstGeom>
          <a:noFill/>
        </p:spPr>
        <p:txBody>
          <a:bodyPr wrap="square" rtlCol="0">
            <a:spAutoFit/>
          </a:bodyPr>
          <a:lstStyle/>
          <a:p>
            <a:r>
              <a:rPr lang="en-US" sz="1100" dirty="0"/>
              <a:t>The command is pasted to your program. </a:t>
            </a:r>
          </a:p>
          <a:p>
            <a:r>
              <a:rPr lang="en-US" sz="1100" dirty="0"/>
              <a:t>Send(“Connect RV”) is required at the beginning of every Rover program.</a:t>
            </a:r>
          </a:p>
        </p:txBody>
      </p:sp>
      <p:sp>
        <p:nvSpPr>
          <p:cNvPr id="28" name="TextBox 27">
            <a:extLst>
              <a:ext uri="{FF2B5EF4-FFF2-40B4-BE49-F238E27FC236}">
                <a16:creationId xmlns:a16="http://schemas.microsoft.com/office/drawing/2014/main" id="{A08E6D36-7E1C-944A-8CFF-6C572FC8F70F}"/>
              </a:ext>
            </a:extLst>
          </p:cNvPr>
          <p:cNvSpPr txBox="1"/>
          <p:nvPr/>
        </p:nvSpPr>
        <p:spPr>
          <a:xfrm>
            <a:off x="2222935" y="5473015"/>
            <a:ext cx="1976726" cy="769441"/>
          </a:xfrm>
          <a:prstGeom prst="rect">
            <a:avLst/>
          </a:prstGeom>
          <a:noFill/>
        </p:spPr>
        <p:txBody>
          <a:bodyPr wrap="square" rtlCol="0">
            <a:spAutoFit/>
          </a:bodyPr>
          <a:lstStyle/>
          <a:p>
            <a:r>
              <a:rPr lang="en-US" sz="1100" dirty="0"/>
              <a:t>Press </a:t>
            </a:r>
            <a:r>
              <a:rPr lang="en-US" sz="1100" b="1" dirty="0"/>
              <a:t>[enter] </a:t>
            </a:r>
            <a:r>
              <a:rPr lang="en-US" sz="1100" dirty="0"/>
              <a:t>to move to a new line in the program. Every command must be on its own line. </a:t>
            </a:r>
          </a:p>
        </p:txBody>
      </p:sp>
      <p:sp>
        <p:nvSpPr>
          <p:cNvPr id="38" name="TextBox 37">
            <a:extLst>
              <a:ext uri="{FF2B5EF4-FFF2-40B4-BE49-F238E27FC236}">
                <a16:creationId xmlns:a16="http://schemas.microsoft.com/office/drawing/2014/main" id="{C6553368-7BA0-854B-AE47-563D52818C75}"/>
              </a:ext>
            </a:extLst>
          </p:cNvPr>
          <p:cNvSpPr txBox="1"/>
          <p:nvPr/>
        </p:nvSpPr>
        <p:spPr>
          <a:xfrm>
            <a:off x="4492132" y="5765285"/>
            <a:ext cx="2339344" cy="600164"/>
          </a:xfrm>
          <a:prstGeom prst="rect">
            <a:avLst/>
          </a:prstGeom>
          <a:noFill/>
        </p:spPr>
        <p:txBody>
          <a:bodyPr wrap="square" rtlCol="0">
            <a:spAutoFit/>
          </a:bodyPr>
          <a:lstStyle/>
          <a:p>
            <a:r>
              <a:rPr lang="en-US" sz="1100" dirty="0"/>
              <a:t>Press </a:t>
            </a:r>
            <a:r>
              <a:rPr lang="en-US" sz="1100" b="1" dirty="0"/>
              <a:t>[</a:t>
            </a:r>
            <a:r>
              <a:rPr lang="en-US" sz="1100" b="1" dirty="0" err="1"/>
              <a:t>prgm</a:t>
            </a:r>
            <a:r>
              <a:rPr lang="en-US" sz="1100" b="1" dirty="0"/>
              <a:t>], left arrow </a:t>
            </a:r>
            <a:r>
              <a:rPr lang="en-US" sz="1100" dirty="0"/>
              <a:t>to HUB menu, </a:t>
            </a:r>
            <a:r>
              <a:rPr lang="en-US" sz="1100" b="1" dirty="0"/>
              <a:t>[7] </a:t>
            </a:r>
            <a:r>
              <a:rPr lang="en-US" sz="1100" dirty="0"/>
              <a:t>Rover, </a:t>
            </a:r>
            <a:r>
              <a:rPr lang="en-US" sz="1100" b="1" dirty="0"/>
              <a:t>[1] </a:t>
            </a:r>
            <a:r>
              <a:rPr lang="en-US" sz="1100" dirty="0"/>
              <a:t>Drive</a:t>
            </a:r>
          </a:p>
          <a:p>
            <a:r>
              <a:rPr lang="en-US" sz="1100" dirty="0"/>
              <a:t>then </a:t>
            </a:r>
            <a:r>
              <a:rPr lang="en-US" sz="1100" b="1" dirty="0"/>
              <a:t>[enter] </a:t>
            </a:r>
            <a:r>
              <a:rPr lang="en-US" sz="1100" dirty="0"/>
              <a:t>to select FORWARD</a:t>
            </a:r>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571489"/>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366340" y="570068"/>
            <a:ext cx="269626" cy="276999"/>
          </a:xfrm>
          <a:prstGeom prst="rect">
            <a:avLst/>
          </a:prstGeom>
          <a:noFill/>
          <a:ln w="19050">
            <a:solidFill>
              <a:schemeClr val="tx1"/>
            </a:solidFill>
          </a:ln>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607174" y="579142"/>
            <a:ext cx="269626" cy="276999"/>
          </a:xfrm>
          <a:prstGeom prst="rect">
            <a:avLst/>
          </a:prstGeom>
          <a:noFill/>
          <a:ln w="19050">
            <a:solidFill>
              <a:schemeClr val="tx1"/>
            </a:solidFill>
          </a:ln>
        </p:spPr>
        <p:txBody>
          <a:bodyPr wrap="none" rtlCol="0">
            <a:spAutoFit/>
          </a:bodyPr>
          <a:lstStyle/>
          <a:p>
            <a:r>
              <a:rPr lang="en-US" sz="12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837487" y="517725"/>
            <a:ext cx="269626" cy="276999"/>
          </a:xfrm>
          <a:prstGeom prst="rect">
            <a:avLst/>
          </a:prstGeom>
          <a:noFill/>
          <a:ln w="19050">
            <a:solidFill>
              <a:schemeClr val="tx1"/>
            </a:solidFill>
          </a:ln>
        </p:spPr>
        <p:txBody>
          <a:bodyPr wrap="none" rtlCol="0">
            <a:spAutoFit/>
          </a:bodyPr>
          <a:lstStyle/>
          <a:p>
            <a:r>
              <a:rPr lang="en-US" sz="1200" dirty="0"/>
              <a:t>4</a:t>
            </a:r>
          </a:p>
        </p:txBody>
      </p:sp>
      <p:sp>
        <p:nvSpPr>
          <p:cNvPr id="44" name="TextBox 43">
            <a:extLst>
              <a:ext uri="{FF2B5EF4-FFF2-40B4-BE49-F238E27FC236}">
                <a16:creationId xmlns:a16="http://schemas.microsoft.com/office/drawing/2014/main" id="{2F95D7AD-9813-B64D-A749-33CFA539FC49}"/>
              </a:ext>
            </a:extLst>
          </p:cNvPr>
          <p:cNvSpPr txBox="1"/>
          <p:nvPr/>
        </p:nvSpPr>
        <p:spPr>
          <a:xfrm>
            <a:off x="72335" y="3505201"/>
            <a:ext cx="269626" cy="276999"/>
          </a:xfrm>
          <a:prstGeom prst="rect">
            <a:avLst/>
          </a:prstGeom>
          <a:noFill/>
          <a:ln w="19050">
            <a:solidFill>
              <a:schemeClr val="tx1"/>
            </a:solidFill>
          </a:ln>
        </p:spPr>
        <p:txBody>
          <a:bodyPr wrap="none" rtlCol="0">
            <a:spAutoFit/>
          </a:bodyPr>
          <a:lstStyle/>
          <a:p>
            <a:r>
              <a:rPr lang="en-US" sz="1200" dirty="0"/>
              <a:t>5</a:t>
            </a:r>
          </a:p>
        </p:txBody>
      </p:sp>
      <p:sp>
        <p:nvSpPr>
          <p:cNvPr id="45" name="TextBox 44">
            <a:extLst>
              <a:ext uri="{FF2B5EF4-FFF2-40B4-BE49-F238E27FC236}">
                <a16:creationId xmlns:a16="http://schemas.microsoft.com/office/drawing/2014/main" id="{AE41FCA4-8454-0B44-8F72-179130417249}"/>
              </a:ext>
            </a:extLst>
          </p:cNvPr>
          <p:cNvSpPr txBox="1"/>
          <p:nvPr/>
        </p:nvSpPr>
        <p:spPr>
          <a:xfrm>
            <a:off x="2328097" y="3517047"/>
            <a:ext cx="269626" cy="276999"/>
          </a:xfrm>
          <a:prstGeom prst="rect">
            <a:avLst/>
          </a:prstGeom>
          <a:noFill/>
          <a:ln w="19050">
            <a:solidFill>
              <a:schemeClr val="tx1"/>
            </a:solidFill>
          </a:ln>
        </p:spPr>
        <p:txBody>
          <a:bodyPr wrap="none" rtlCol="0">
            <a:spAutoFit/>
          </a:bodyPr>
          <a:lstStyle/>
          <a:p>
            <a:r>
              <a:rPr lang="en-US" sz="1200" dirty="0"/>
              <a:t>6</a:t>
            </a:r>
          </a:p>
        </p:txBody>
      </p:sp>
      <p:sp>
        <p:nvSpPr>
          <p:cNvPr id="46" name="TextBox 45">
            <a:extLst>
              <a:ext uri="{FF2B5EF4-FFF2-40B4-BE49-F238E27FC236}">
                <a16:creationId xmlns:a16="http://schemas.microsoft.com/office/drawing/2014/main" id="{1ABA806A-1C81-F449-8402-D7B0FD8EA029}"/>
              </a:ext>
            </a:extLst>
          </p:cNvPr>
          <p:cNvSpPr txBox="1"/>
          <p:nvPr/>
        </p:nvSpPr>
        <p:spPr>
          <a:xfrm>
            <a:off x="4064848" y="3090789"/>
            <a:ext cx="269626" cy="276999"/>
          </a:xfrm>
          <a:prstGeom prst="rect">
            <a:avLst/>
          </a:prstGeom>
          <a:noFill/>
          <a:ln w="19050">
            <a:solidFill>
              <a:schemeClr val="tx1"/>
            </a:solidFill>
          </a:ln>
        </p:spPr>
        <p:txBody>
          <a:bodyPr wrap="none" rtlCol="0">
            <a:spAutoFit/>
          </a:bodyPr>
          <a:lstStyle/>
          <a:p>
            <a:r>
              <a:rPr lang="en-US" sz="1200" dirty="0"/>
              <a:t>7</a:t>
            </a:r>
          </a:p>
        </p:txBody>
      </p:sp>
      <p:sp>
        <p:nvSpPr>
          <p:cNvPr id="47" name="TextBox 46">
            <a:extLst>
              <a:ext uri="{FF2B5EF4-FFF2-40B4-BE49-F238E27FC236}">
                <a16:creationId xmlns:a16="http://schemas.microsoft.com/office/drawing/2014/main" id="{3D5D3322-9356-4947-A084-8C3BAEBAF058}"/>
              </a:ext>
            </a:extLst>
          </p:cNvPr>
          <p:cNvSpPr txBox="1"/>
          <p:nvPr/>
        </p:nvSpPr>
        <p:spPr>
          <a:xfrm>
            <a:off x="6429301" y="3132746"/>
            <a:ext cx="269626" cy="276999"/>
          </a:xfrm>
          <a:prstGeom prst="rect">
            <a:avLst/>
          </a:prstGeom>
          <a:noFill/>
          <a:ln w="19050">
            <a:solidFill>
              <a:schemeClr val="tx1"/>
            </a:solidFill>
          </a:ln>
        </p:spPr>
        <p:txBody>
          <a:bodyPr wrap="none" rtlCol="0">
            <a:spAutoFit/>
          </a:bodyPr>
          <a:lstStyle/>
          <a:p>
            <a:r>
              <a:rPr lang="en-US" sz="1200" dirty="0"/>
              <a:t>8</a:t>
            </a:r>
          </a:p>
        </p:txBody>
      </p:sp>
      <p:sp>
        <p:nvSpPr>
          <p:cNvPr id="37" name="TextBox 36">
            <a:extLst>
              <a:ext uri="{FF2B5EF4-FFF2-40B4-BE49-F238E27FC236}">
                <a16:creationId xmlns:a16="http://schemas.microsoft.com/office/drawing/2014/main" id="{19D0A1F8-CBD2-1949-BD99-B53867420D28}"/>
              </a:ext>
            </a:extLst>
          </p:cNvPr>
          <p:cNvSpPr txBox="1"/>
          <p:nvPr/>
        </p:nvSpPr>
        <p:spPr>
          <a:xfrm>
            <a:off x="6831476" y="2486914"/>
            <a:ext cx="2023694" cy="600164"/>
          </a:xfrm>
          <a:prstGeom prst="rect">
            <a:avLst/>
          </a:prstGeom>
          <a:noFill/>
        </p:spPr>
        <p:txBody>
          <a:bodyPr wrap="square" rtlCol="0">
            <a:spAutoFit/>
          </a:bodyPr>
          <a:lstStyle/>
          <a:p>
            <a:r>
              <a:rPr lang="en-US" sz="1100" dirty="0"/>
              <a:t>Use down arrow to move to 8: Send(“Connect RV”) and press  </a:t>
            </a:r>
            <a:r>
              <a:rPr lang="en-US" sz="1100" b="1" dirty="0"/>
              <a:t>[enter] </a:t>
            </a:r>
            <a:r>
              <a:rPr lang="en-US" sz="1100" dirty="0"/>
              <a:t>or press </a:t>
            </a:r>
            <a:r>
              <a:rPr lang="en-US" sz="1100" b="1" dirty="0"/>
              <a:t>[8]</a:t>
            </a:r>
          </a:p>
        </p:txBody>
      </p:sp>
      <p:pic>
        <p:nvPicPr>
          <p:cNvPr id="30" name="Picture 29" descr="Text&#10;&#10;Description automatically generated">
            <a:extLst>
              <a:ext uri="{FF2B5EF4-FFF2-40B4-BE49-F238E27FC236}">
                <a16:creationId xmlns:a16="http://schemas.microsoft.com/office/drawing/2014/main" id="{9199481F-485C-5A4D-9A2F-264851DC300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38072" y="3853154"/>
            <a:ext cx="1976725" cy="1490645"/>
          </a:xfrm>
          <a:prstGeom prst="rect">
            <a:avLst/>
          </a:prstGeom>
        </p:spPr>
      </p:pic>
      <p:pic>
        <p:nvPicPr>
          <p:cNvPr id="35" name="Picture 34" descr="Text&#10;&#10;Description automatically generated">
            <a:extLst>
              <a:ext uri="{FF2B5EF4-FFF2-40B4-BE49-F238E27FC236}">
                <a16:creationId xmlns:a16="http://schemas.microsoft.com/office/drawing/2014/main" id="{4407A5E6-7724-F248-8606-7A30715F39C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720930" y="3124200"/>
            <a:ext cx="1549400" cy="1168400"/>
          </a:xfrm>
          <a:prstGeom prst="rect">
            <a:avLst/>
          </a:prstGeom>
        </p:spPr>
      </p:pic>
      <p:pic>
        <p:nvPicPr>
          <p:cNvPr id="48" name="Picture 47" descr="Text&#10;&#10;Description automatically generated">
            <a:extLst>
              <a:ext uri="{FF2B5EF4-FFF2-40B4-BE49-F238E27FC236}">
                <a16:creationId xmlns:a16="http://schemas.microsoft.com/office/drawing/2014/main" id="{5291D8DC-F3BB-A64B-8118-568AFD597D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25295" y="3200400"/>
            <a:ext cx="1300339" cy="980583"/>
          </a:xfrm>
          <a:prstGeom prst="rect">
            <a:avLst/>
          </a:prstGeom>
        </p:spPr>
      </p:pic>
      <p:pic>
        <p:nvPicPr>
          <p:cNvPr id="49" name="Picture 48" descr="Text&#10;&#10;Description automatically generated">
            <a:extLst>
              <a:ext uri="{FF2B5EF4-FFF2-40B4-BE49-F238E27FC236}">
                <a16:creationId xmlns:a16="http://schemas.microsoft.com/office/drawing/2014/main" id="{2D7FF466-9878-CD41-A15B-3C0CF3B80EF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71188" y="3574137"/>
            <a:ext cx="1300337" cy="980582"/>
          </a:xfrm>
          <a:prstGeom prst="rect">
            <a:avLst/>
          </a:prstGeom>
        </p:spPr>
      </p:pic>
      <p:pic>
        <p:nvPicPr>
          <p:cNvPr id="50" name="Picture 49" descr="Text&#10;&#10;Description automatically generated">
            <a:extLst>
              <a:ext uri="{FF2B5EF4-FFF2-40B4-BE49-F238E27FC236}">
                <a16:creationId xmlns:a16="http://schemas.microsoft.com/office/drawing/2014/main" id="{67D409A6-F706-4349-A679-5740F207D3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92704" y="3989062"/>
            <a:ext cx="1249665" cy="942370"/>
          </a:xfrm>
          <a:prstGeom prst="rect">
            <a:avLst/>
          </a:prstGeom>
        </p:spPr>
      </p:pic>
      <p:pic>
        <p:nvPicPr>
          <p:cNvPr id="40" name="Picture 39" descr="Text&#10;&#10;Description automatically generated">
            <a:extLst>
              <a:ext uri="{FF2B5EF4-FFF2-40B4-BE49-F238E27FC236}">
                <a16:creationId xmlns:a16="http://schemas.microsoft.com/office/drawing/2014/main" id="{E5400488-C4D2-1146-8A98-0CDAB0575C1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262814" y="4375171"/>
            <a:ext cx="1269016" cy="956963"/>
          </a:xfrm>
          <a:prstGeom prst="rect">
            <a:avLst/>
          </a:prstGeom>
        </p:spPr>
      </p:pic>
      <p:pic>
        <p:nvPicPr>
          <p:cNvPr id="33" name="Picture 32" descr="Text&#10;&#10;Description automatically generated">
            <a:extLst>
              <a:ext uri="{FF2B5EF4-FFF2-40B4-BE49-F238E27FC236}">
                <a16:creationId xmlns:a16="http://schemas.microsoft.com/office/drawing/2014/main" id="{C631CAAE-E2E3-F849-863C-D13697B5893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615724" y="4774061"/>
            <a:ext cx="1223694" cy="922786"/>
          </a:xfrm>
          <a:prstGeom prst="rect">
            <a:avLst/>
          </a:prstGeom>
        </p:spPr>
      </p:pic>
      <p:pic>
        <p:nvPicPr>
          <p:cNvPr id="52" name="Picture 51" descr="Text&#10;&#10;Description automatically generated">
            <a:extLst>
              <a:ext uri="{FF2B5EF4-FFF2-40B4-BE49-F238E27FC236}">
                <a16:creationId xmlns:a16="http://schemas.microsoft.com/office/drawing/2014/main" id="{D72576E8-2683-F542-A933-BB87CE9199E1}"/>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376803" y="3701567"/>
            <a:ext cx="1549400" cy="1168400"/>
          </a:xfrm>
          <a:prstGeom prst="rect">
            <a:avLst/>
          </a:prstGeom>
        </p:spPr>
      </p:pic>
      <p:sp>
        <p:nvSpPr>
          <p:cNvPr id="53" name="TextBox 52">
            <a:extLst>
              <a:ext uri="{FF2B5EF4-FFF2-40B4-BE49-F238E27FC236}">
                <a16:creationId xmlns:a16="http://schemas.microsoft.com/office/drawing/2014/main" id="{A75B820F-365A-BE4B-9329-60B658B1D5BF}"/>
              </a:ext>
            </a:extLst>
          </p:cNvPr>
          <p:cNvSpPr txBox="1"/>
          <p:nvPr/>
        </p:nvSpPr>
        <p:spPr>
          <a:xfrm>
            <a:off x="6876836" y="4876800"/>
            <a:ext cx="2183060" cy="1446550"/>
          </a:xfrm>
          <a:prstGeom prst="rect">
            <a:avLst/>
          </a:prstGeom>
          <a:noFill/>
        </p:spPr>
        <p:txBody>
          <a:bodyPr wrap="square" rtlCol="0">
            <a:spAutoFit/>
          </a:bodyPr>
          <a:lstStyle/>
          <a:p>
            <a:r>
              <a:rPr lang="en-US" sz="1100" dirty="0"/>
              <a:t>The command is pasted to your program. </a:t>
            </a:r>
          </a:p>
          <a:p>
            <a:r>
              <a:rPr lang="en-US" sz="1100" dirty="0"/>
              <a:t>Finish the command by entering</a:t>
            </a:r>
          </a:p>
          <a:p>
            <a:r>
              <a:rPr lang="en-US" sz="1100" dirty="0"/>
              <a:t>the number of units to drive, then close the command with</a:t>
            </a:r>
          </a:p>
          <a:p>
            <a:r>
              <a:rPr lang="en-US" sz="1100" b="1" dirty="0"/>
              <a:t>Alpha “ </a:t>
            </a:r>
            <a:r>
              <a:rPr lang="en-US" sz="1100" dirty="0"/>
              <a:t>(plus key) and</a:t>
            </a:r>
            <a:r>
              <a:rPr lang="en-US" sz="1100" b="1" dirty="0"/>
              <a:t> close </a:t>
            </a:r>
            <a:r>
              <a:rPr lang="en-US" sz="1100" b="1" dirty="0" err="1"/>
              <a:t>paren</a:t>
            </a:r>
            <a:r>
              <a:rPr lang="en-US" sz="1100" b="1" dirty="0"/>
              <a:t> ) </a:t>
            </a:r>
            <a:r>
              <a:rPr lang="en-US" sz="1100" dirty="0"/>
              <a:t>followed by</a:t>
            </a:r>
          </a:p>
          <a:p>
            <a:r>
              <a:rPr lang="en-US" sz="1100" b="1" dirty="0"/>
              <a:t>[enter] </a:t>
            </a:r>
            <a:r>
              <a:rPr lang="en-US" sz="1100" dirty="0"/>
              <a:t>to move to the next line.</a:t>
            </a:r>
          </a:p>
        </p:txBody>
      </p:sp>
    </p:spTree>
    <p:extLst>
      <p:ext uri="{BB962C8B-B14F-4D97-AF65-F5344CB8AC3E}">
        <p14:creationId xmlns:p14="http://schemas.microsoft.com/office/powerpoint/2010/main" val="149884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BB331A6B-4D59-354B-93BA-048611C31C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1476" y="939220"/>
            <a:ext cx="2021136" cy="1524135"/>
          </a:xfrm>
          <a:prstGeom prst="rect">
            <a:avLst/>
          </a:prstGeom>
        </p:spPr>
      </p:pic>
      <p:pic>
        <p:nvPicPr>
          <p:cNvPr id="7" name="Picture 6" descr="Text&#10;&#10;Description automatically generated">
            <a:extLst>
              <a:ext uri="{FF2B5EF4-FFF2-40B4-BE49-F238E27FC236}">
                <a16:creationId xmlns:a16="http://schemas.microsoft.com/office/drawing/2014/main" id="{77D26CC2-3A35-BB45-8DFF-8275718D97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3826" y="979053"/>
            <a:ext cx="2004223" cy="1511381"/>
          </a:xfrm>
          <a:prstGeom prst="rect">
            <a:avLst/>
          </a:prstGeom>
        </p:spPr>
      </p:pic>
      <p:pic>
        <p:nvPicPr>
          <p:cNvPr id="52" name="Picture 51" descr="Text&#10;&#10;Description automatically generated">
            <a:extLst>
              <a:ext uri="{FF2B5EF4-FFF2-40B4-BE49-F238E27FC236}">
                <a16:creationId xmlns:a16="http://schemas.microsoft.com/office/drawing/2014/main" id="{D72576E8-2683-F542-A933-BB87CE9199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335" y="991537"/>
            <a:ext cx="2050674" cy="1546410"/>
          </a:xfrm>
          <a:prstGeom prst="rect">
            <a:avLst/>
          </a:prstGeom>
        </p:spPr>
      </p:pic>
      <p:pic>
        <p:nvPicPr>
          <p:cNvPr id="12" name="Picture 11" descr="Text&#10;&#10;Description automatically generated">
            <a:extLst>
              <a:ext uri="{FF2B5EF4-FFF2-40B4-BE49-F238E27FC236}">
                <a16:creationId xmlns:a16="http://schemas.microsoft.com/office/drawing/2014/main" id="{165A2042-53C0-CE47-9AEB-73A93DE8F1B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79195" y="1016752"/>
            <a:ext cx="2004225" cy="1511383"/>
          </a:xfrm>
          <a:prstGeom prst="rect">
            <a:avLst/>
          </a:prstGeom>
        </p:spPr>
      </p:pic>
      <p:sp>
        <p:nvSpPr>
          <p:cNvPr id="2" name="Title 1"/>
          <p:cNvSpPr>
            <a:spLocks noGrp="1"/>
          </p:cNvSpPr>
          <p:nvPr>
            <p:ph type="title"/>
          </p:nvPr>
        </p:nvSpPr>
        <p:spPr>
          <a:xfrm>
            <a:off x="152400" y="-228600"/>
            <a:ext cx="8915400" cy="990600"/>
          </a:xfrm>
        </p:spPr>
        <p:txBody>
          <a:bodyPr/>
          <a:lstStyle/>
          <a:p>
            <a:r>
              <a:rPr lang="en-US" sz="3600" dirty="0"/>
              <a:t>Running (Executing) a Rover Program</a:t>
            </a:r>
          </a:p>
        </p:txBody>
      </p:sp>
      <p:sp>
        <p:nvSpPr>
          <p:cNvPr id="19" name="TextBox 18">
            <a:extLst>
              <a:ext uri="{FF2B5EF4-FFF2-40B4-BE49-F238E27FC236}">
                <a16:creationId xmlns:a16="http://schemas.microsoft.com/office/drawing/2014/main" id="{9A37953F-649B-BA46-A5DA-AB06961DA89A}"/>
              </a:ext>
            </a:extLst>
          </p:cNvPr>
          <p:cNvSpPr txBox="1"/>
          <p:nvPr/>
        </p:nvSpPr>
        <p:spPr>
          <a:xfrm>
            <a:off x="-9348" y="2583581"/>
            <a:ext cx="2295348" cy="600164"/>
          </a:xfrm>
          <a:prstGeom prst="rect">
            <a:avLst/>
          </a:prstGeom>
          <a:noFill/>
        </p:spPr>
        <p:txBody>
          <a:bodyPr wrap="square" rtlCol="0">
            <a:spAutoFit/>
          </a:bodyPr>
          <a:lstStyle/>
          <a:p>
            <a:r>
              <a:rPr lang="en-US" sz="1100" dirty="0"/>
              <a:t>Press </a:t>
            </a:r>
            <a:r>
              <a:rPr lang="en-US" sz="1100" b="1" dirty="0"/>
              <a:t>[2</a:t>
            </a:r>
            <a:r>
              <a:rPr lang="en-US" sz="1100" b="1" baseline="30000" dirty="0"/>
              <a:t>nd</a:t>
            </a:r>
            <a:r>
              <a:rPr lang="en-US" sz="1100" b="1" dirty="0"/>
              <a:t>] [quit] </a:t>
            </a:r>
            <a:r>
              <a:rPr lang="en-US" sz="1100" dirty="0"/>
              <a:t>(mode key) to. exit the program editor and return to home screen.</a:t>
            </a:r>
          </a:p>
        </p:txBody>
      </p:sp>
      <p:sp>
        <p:nvSpPr>
          <p:cNvPr id="23" name="TextBox 22">
            <a:extLst>
              <a:ext uri="{FF2B5EF4-FFF2-40B4-BE49-F238E27FC236}">
                <a16:creationId xmlns:a16="http://schemas.microsoft.com/office/drawing/2014/main" id="{CF38707C-69B2-8B42-AC04-74C4836DEE78}"/>
              </a:ext>
            </a:extLst>
          </p:cNvPr>
          <p:cNvSpPr txBox="1"/>
          <p:nvPr/>
        </p:nvSpPr>
        <p:spPr>
          <a:xfrm>
            <a:off x="2288304" y="2578320"/>
            <a:ext cx="2271586" cy="600164"/>
          </a:xfrm>
          <a:prstGeom prst="rect">
            <a:avLst/>
          </a:prstGeom>
          <a:noFill/>
        </p:spPr>
        <p:txBody>
          <a:bodyPr wrap="square" rtlCol="0">
            <a:spAutoFit/>
          </a:bodyPr>
          <a:lstStyle/>
          <a:p>
            <a:r>
              <a:rPr lang="en-US" sz="1100" dirty="0"/>
              <a:t>You run programs on the home screen. Press </a:t>
            </a:r>
            <a:r>
              <a:rPr lang="en-US" sz="1100" b="1" dirty="0"/>
              <a:t>[</a:t>
            </a:r>
            <a:r>
              <a:rPr lang="en-US" sz="1100" b="1" dirty="0" err="1"/>
              <a:t>prgm</a:t>
            </a:r>
            <a:r>
              <a:rPr lang="en-US" sz="1100" b="1" dirty="0"/>
              <a:t>] </a:t>
            </a:r>
            <a:r>
              <a:rPr lang="en-US" sz="1100" dirty="0"/>
              <a:t>again to see the menu of programs to run.</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59890" y="2573861"/>
            <a:ext cx="2004224" cy="769441"/>
          </a:xfrm>
          <a:prstGeom prst="rect">
            <a:avLst/>
          </a:prstGeom>
          <a:noFill/>
        </p:spPr>
        <p:txBody>
          <a:bodyPr wrap="square" rtlCol="0">
            <a:spAutoFit/>
          </a:bodyPr>
          <a:lstStyle/>
          <a:p>
            <a:r>
              <a:rPr lang="en-US" sz="1100" dirty="0"/>
              <a:t>Select the program to run from the EXEC (execute) menu. In this case press </a:t>
            </a:r>
            <a:r>
              <a:rPr lang="en-US" sz="1100" b="1" dirty="0"/>
              <a:t>[enter] </a:t>
            </a:r>
            <a:r>
              <a:rPr lang="en-US" sz="1100" dirty="0"/>
              <a:t>or </a:t>
            </a:r>
            <a:r>
              <a:rPr lang="en-US" sz="1100" b="1" dirty="0"/>
              <a:t>[1]</a:t>
            </a:r>
            <a:r>
              <a:rPr lang="en-US" sz="1100" dirty="0"/>
              <a:t>.</a:t>
            </a:r>
            <a:endParaRPr lang="en-US" sz="1100" b="1" dirty="0"/>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663643"/>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366340" y="662222"/>
            <a:ext cx="269626" cy="276999"/>
          </a:xfrm>
          <a:prstGeom prst="rect">
            <a:avLst/>
          </a:prstGeom>
          <a:noFill/>
          <a:ln w="19050">
            <a:solidFill>
              <a:schemeClr val="tx1"/>
            </a:solidFill>
          </a:ln>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607174" y="671296"/>
            <a:ext cx="269626" cy="276999"/>
          </a:xfrm>
          <a:prstGeom prst="rect">
            <a:avLst/>
          </a:prstGeom>
          <a:noFill/>
          <a:ln w="19050">
            <a:solidFill>
              <a:schemeClr val="tx1"/>
            </a:solidFill>
          </a:ln>
        </p:spPr>
        <p:txBody>
          <a:bodyPr wrap="none" rtlCol="0">
            <a:spAutoFit/>
          </a:bodyPr>
          <a:lstStyle/>
          <a:p>
            <a:r>
              <a:rPr lang="en-US" sz="12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837487" y="609879"/>
            <a:ext cx="269626" cy="276999"/>
          </a:xfrm>
          <a:prstGeom prst="rect">
            <a:avLst/>
          </a:prstGeom>
          <a:noFill/>
          <a:ln w="19050">
            <a:solidFill>
              <a:schemeClr val="tx1"/>
            </a:solidFill>
          </a:ln>
        </p:spPr>
        <p:txBody>
          <a:bodyPr wrap="none" rtlCol="0">
            <a:spAutoFit/>
          </a:bodyPr>
          <a:lstStyle/>
          <a:p>
            <a:r>
              <a:rPr lang="en-US" sz="1200" dirty="0"/>
              <a:t>4</a:t>
            </a:r>
          </a:p>
        </p:txBody>
      </p:sp>
      <p:sp>
        <p:nvSpPr>
          <p:cNvPr id="37" name="TextBox 36">
            <a:extLst>
              <a:ext uri="{FF2B5EF4-FFF2-40B4-BE49-F238E27FC236}">
                <a16:creationId xmlns:a16="http://schemas.microsoft.com/office/drawing/2014/main" id="{19D0A1F8-CBD2-1949-BD99-B53867420D28}"/>
              </a:ext>
            </a:extLst>
          </p:cNvPr>
          <p:cNvSpPr txBox="1"/>
          <p:nvPr/>
        </p:nvSpPr>
        <p:spPr>
          <a:xfrm>
            <a:off x="6831476" y="2514600"/>
            <a:ext cx="2236324" cy="1277273"/>
          </a:xfrm>
          <a:prstGeom prst="rect">
            <a:avLst/>
          </a:prstGeom>
          <a:noFill/>
        </p:spPr>
        <p:txBody>
          <a:bodyPr wrap="square" rtlCol="0">
            <a:spAutoFit/>
          </a:bodyPr>
          <a:lstStyle/>
          <a:p>
            <a:r>
              <a:rPr lang="en-US" sz="1100" dirty="0"/>
              <a:t>Your selection is pasted to the home screen. </a:t>
            </a:r>
          </a:p>
          <a:p>
            <a:r>
              <a:rPr lang="en-US" sz="1100" dirty="0"/>
              <a:t>Make sure that your Rover is connected and switched on.</a:t>
            </a:r>
          </a:p>
          <a:p>
            <a:r>
              <a:rPr lang="en-US" sz="1100" dirty="0"/>
              <a:t>Press </a:t>
            </a:r>
            <a:r>
              <a:rPr lang="en-US" sz="1100" b="1" dirty="0"/>
              <a:t>[enter] </a:t>
            </a:r>
            <a:r>
              <a:rPr lang="en-US" sz="1100" dirty="0"/>
              <a:t>to run the program.</a:t>
            </a:r>
          </a:p>
          <a:p>
            <a:r>
              <a:rPr lang="en-US" sz="1100" dirty="0"/>
              <a:t>Your Rover will drive forward 3 units.</a:t>
            </a:r>
          </a:p>
        </p:txBody>
      </p:sp>
      <p:pic>
        <p:nvPicPr>
          <p:cNvPr id="4" name="Picture 3" descr="Graphical user interface&#10;&#10;Description automatically generated with medium confidence">
            <a:extLst>
              <a:ext uri="{FF2B5EF4-FFF2-40B4-BE49-F238E27FC236}">
                <a16:creationId xmlns:a16="http://schemas.microsoft.com/office/drawing/2014/main" id="{8EC77F74-70B6-2F45-9441-BC1AF7CCC9A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79195" y="1018555"/>
            <a:ext cx="2050674" cy="1546410"/>
          </a:xfrm>
          <a:prstGeom prst="rect">
            <a:avLst/>
          </a:prstGeom>
        </p:spPr>
      </p:pic>
      <p:pic>
        <p:nvPicPr>
          <p:cNvPr id="17" name="Picture 2">
            <a:extLst>
              <a:ext uri="{FF2B5EF4-FFF2-40B4-BE49-F238E27FC236}">
                <a16:creationId xmlns:a16="http://schemas.microsoft.com/office/drawing/2014/main" id="{91860609-339A-2B42-BCDC-B2A87308C2E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088490" y="4145585"/>
            <a:ext cx="2920841" cy="19472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5534F39-5BF2-7640-BE8D-A42901DB498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254976" y="4145584"/>
            <a:ext cx="2916394" cy="1947226"/>
          </a:xfrm>
          <a:prstGeom prst="rect">
            <a:avLst/>
          </a:prstGeom>
        </p:spPr>
      </p:pic>
    </p:spTree>
    <p:extLst>
      <p:ext uri="{BB962C8B-B14F-4D97-AF65-F5344CB8AC3E}">
        <p14:creationId xmlns:p14="http://schemas.microsoft.com/office/powerpoint/2010/main" val="20932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CC703BB3-94D5-404F-9500-C9F46532E2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49424" y="3876047"/>
            <a:ext cx="1946367" cy="1467752"/>
          </a:xfrm>
          <a:prstGeom prst="rect">
            <a:avLst/>
          </a:prstGeom>
        </p:spPr>
      </p:pic>
      <p:pic>
        <p:nvPicPr>
          <p:cNvPr id="8" name="Picture 7" descr="Text&#10;&#10;Description automatically generated">
            <a:extLst>
              <a:ext uri="{FF2B5EF4-FFF2-40B4-BE49-F238E27FC236}">
                <a16:creationId xmlns:a16="http://schemas.microsoft.com/office/drawing/2014/main" id="{1789248D-8F7C-804C-9F8E-8DEF8CDF7D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444" y="3829855"/>
            <a:ext cx="2058202" cy="1552086"/>
          </a:xfrm>
          <a:prstGeom prst="rect">
            <a:avLst/>
          </a:prstGeom>
        </p:spPr>
      </p:pic>
      <p:pic>
        <p:nvPicPr>
          <p:cNvPr id="5" name="Picture 4" descr="Text&#10;&#10;Description automatically generated">
            <a:extLst>
              <a:ext uri="{FF2B5EF4-FFF2-40B4-BE49-F238E27FC236}">
                <a16:creationId xmlns:a16="http://schemas.microsoft.com/office/drawing/2014/main" id="{B1D43587-E8EC-5844-8968-B1E102ACDE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47396" y="855880"/>
            <a:ext cx="2004223" cy="1511381"/>
          </a:xfrm>
          <a:prstGeom prst="rect">
            <a:avLst/>
          </a:prstGeom>
        </p:spPr>
      </p:pic>
      <p:pic>
        <p:nvPicPr>
          <p:cNvPr id="9" name="Picture 8" descr="Text&#10;&#10;Description automatically generated">
            <a:extLst>
              <a:ext uri="{FF2B5EF4-FFF2-40B4-BE49-F238E27FC236}">
                <a16:creationId xmlns:a16="http://schemas.microsoft.com/office/drawing/2014/main" id="{1CC07774-AD67-E741-9563-3E59D90CB33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58606" y="886899"/>
            <a:ext cx="2013102" cy="1518077"/>
          </a:xfrm>
          <a:prstGeom prst="rect">
            <a:avLst/>
          </a:prstGeom>
        </p:spPr>
      </p:pic>
      <p:pic>
        <p:nvPicPr>
          <p:cNvPr id="7" name="Picture 6" descr="Text&#10;&#10;Description automatically generated">
            <a:extLst>
              <a:ext uri="{FF2B5EF4-FFF2-40B4-BE49-F238E27FC236}">
                <a16:creationId xmlns:a16="http://schemas.microsoft.com/office/drawing/2014/main" id="{A2A10713-6DDE-ED4A-A289-B7B926A4330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66340" y="913447"/>
            <a:ext cx="2004224" cy="1511382"/>
          </a:xfrm>
          <a:prstGeom prst="rect">
            <a:avLst/>
          </a:prstGeom>
        </p:spPr>
      </p:pic>
      <p:pic>
        <p:nvPicPr>
          <p:cNvPr id="4" name="Picture 3" descr="Graphical user interface, text, table&#10;&#10;Description automatically generated">
            <a:extLst>
              <a:ext uri="{FF2B5EF4-FFF2-40B4-BE49-F238E27FC236}">
                <a16:creationId xmlns:a16="http://schemas.microsoft.com/office/drawing/2014/main" id="{0640BF75-ADCF-F746-8E03-5F317B3243D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335" y="912142"/>
            <a:ext cx="2023694" cy="1526064"/>
          </a:xfrm>
          <a:prstGeom prst="rect">
            <a:avLst/>
          </a:prstGeom>
        </p:spPr>
      </p:pic>
      <p:sp>
        <p:nvSpPr>
          <p:cNvPr id="2" name="Title 1"/>
          <p:cNvSpPr>
            <a:spLocks noGrp="1"/>
          </p:cNvSpPr>
          <p:nvPr>
            <p:ph type="title"/>
          </p:nvPr>
        </p:nvSpPr>
        <p:spPr>
          <a:xfrm>
            <a:off x="152400" y="-228600"/>
            <a:ext cx="8915400" cy="990600"/>
          </a:xfrm>
        </p:spPr>
        <p:txBody>
          <a:bodyPr/>
          <a:lstStyle/>
          <a:p>
            <a:r>
              <a:rPr lang="en-US" sz="4000" dirty="0"/>
              <a:t>Editing a Rover Program</a:t>
            </a:r>
          </a:p>
        </p:txBody>
      </p:sp>
      <p:sp>
        <p:nvSpPr>
          <p:cNvPr id="19" name="TextBox 18">
            <a:extLst>
              <a:ext uri="{FF2B5EF4-FFF2-40B4-BE49-F238E27FC236}">
                <a16:creationId xmlns:a16="http://schemas.microsoft.com/office/drawing/2014/main" id="{9A37953F-649B-BA46-A5DA-AB06961DA89A}"/>
              </a:ext>
            </a:extLst>
          </p:cNvPr>
          <p:cNvSpPr txBox="1"/>
          <p:nvPr/>
        </p:nvSpPr>
        <p:spPr>
          <a:xfrm>
            <a:off x="-9348" y="2491427"/>
            <a:ext cx="2295348" cy="430887"/>
          </a:xfrm>
          <a:prstGeom prst="rect">
            <a:avLst/>
          </a:prstGeom>
          <a:noFill/>
        </p:spPr>
        <p:txBody>
          <a:bodyPr wrap="square" rtlCol="0">
            <a:spAutoFit/>
          </a:bodyPr>
          <a:lstStyle/>
          <a:p>
            <a:r>
              <a:rPr lang="en-US" sz="1100" dirty="0"/>
              <a:t>Press the </a:t>
            </a:r>
            <a:r>
              <a:rPr lang="en-US" sz="1100" b="1" dirty="0"/>
              <a:t>[</a:t>
            </a:r>
            <a:r>
              <a:rPr lang="en-US" sz="1100" b="1" dirty="0" err="1"/>
              <a:t>prgm</a:t>
            </a:r>
            <a:r>
              <a:rPr lang="en-US" sz="1100" b="1" dirty="0"/>
              <a:t>] key </a:t>
            </a:r>
            <a:r>
              <a:rPr lang="en-US" sz="1100" dirty="0"/>
              <a:t>again to bring up the program menu.</a:t>
            </a:r>
          </a:p>
        </p:txBody>
      </p:sp>
      <p:sp>
        <p:nvSpPr>
          <p:cNvPr id="23" name="TextBox 22">
            <a:extLst>
              <a:ext uri="{FF2B5EF4-FFF2-40B4-BE49-F238E27FC236}">
                <a16:creationId xmlns:a16="http://schemas.microsoft.com/office/drawing/2014/main" id="{CF38707C-69B2-8B42-AC04-74C4836DEE78}"/>
              </a:ext>
            </a:extLst>
          </p:cNvPr>
          <p:cNvSpPr txBox="1"/>
          <p:nvPr/>
        </p:nvSpPr>
        <p:spPr>
          <a:xfrm>
            <a:off x="2288304" y="2486166"/>
            <a:ext cx="2271586" cy="600164"/>
          </a:xfrm>
          <a:prstGeom prst="rect">
            <a:avLst/>
          </a:prstGeom>
          <a:noFill/>
        </p:spPr>
        <p:txBody>
          <a:bodyPr wrap="square" rtlCol="0">
            <a:spAutoFit/>
          </a:bodyPr>
          <a:lstStyle/>
          <a:p>
            <a:r>
              <a:rPr lang="en-US" sz="1100" dirty="0"/>
              <a:t>Press </a:t>
            </a:r>
            <a:r>
              <a:rPr lang="en-US" sz="1100" b="1" dirty="0"/>
              <a:t>right arrow </a:t>
            </a:r>
            <a:r>
              <a:rPr lang="en-US" sz="1100" dirty="0"/>
              <a:t>to see a menu of programs to edit. Select a program from the menu.</a:t>
            </a:r>
          </a:p>
        </p:txBody>
      </p:sp>
      <p:sp>
        <p:nvSpPr>
          <p:cNvPr id="26" name="TextBox 25">
            <a:extLst>
              <a:ext uri="{FF2B5EF4-FFF2-40B4-BE49-F238E27FC236}">
                <a16:creationId xmlns:a16="http://schemas.microsoft.com/office/drawing/2014/main" id="{F8440037-7134-854D-8F27-162A9A5A4175}"/>
              </a:ext>
            </a:extLst>
          </p:cNvPr>
          <p:cNvSpPr txBox="1"/>
          <p:nvPr/>
        </p:nvSpPr>
        <p:spPr>
          <a:xfrm>
            <a:off x="4559890" y="2481707"/>
            <a:ext cx="2004224" cy="430887"/>
          </a:xfrm>
          <a:prstGeom prst="rect">
            <a:avLst/>
          </a:prstGeom>
          <a:noFill/>
        </p:spPr>
        <p:txBody>
          <a:bodyPr wrap="square" rtlCol="0">
            <a:spAutoFit/>
          </a:bodyPr>
          <a:lstStyle/>
          <a:p>
            <a:r>
              <a:rPr lang="en-US" sz="1100" dirty="0"/>
              <a:t>Use arrow keys to move the cursor to a value to change.</a:t>
            </a:r>
            <a:endParaRPr lang="en-US" sz="1100" b="1" dirty="0"/>
          </a:p>
        </p:txBody>
      </p:sp>
      <p:sp>
        <p:nvSpPr>
          <p:cNvPr id="31" name="TextBox 30">
            <a:extLst>
              <a:ext uri="{FF2B5EF4-FFF2-40B4-BE49-F238E27FC236}">
                <a16:creationId xmlns:a16="http://schemas.microsoft.com/office/drawing/2014/main" id="{A37787E2-A9A2-344E-9301-18C3801F1F00}"/>
              </a:ext>
            </a:extLst>
          </p:cNvPr>
          <p:cNvSpPr txBox="1"/>
          <p:nvPr/>
        </p:nvSpPr>
        <p:spPr>
          <a:xfrm>
            <a:off x="25400" y="5441811"/>
            <a:ext cx="2074493" cy="769441"/>
          </a:xfrm>
          <a:prstGeom prst="rect">
            <a:avLst/>
          </a:prstGeom>
          <a:noFill/>
        </p:spPr>
        <p:txBody>
          <a:bodyPr wrap="square" rtlCol="0">
            <a:spAutoFit/>
          </a:bodyPr>
          <a:lstStyle/>
          <a:p>
            <a:r>
              <a:rPr lang="en-US" sz="1100" dirty="0"/>
              <a:t>Add a turn command and another FORWARD command from the Rover Drive RV… menu.</a:t>
            </a:r>
          </a:p>
        </p:txBody>
      </p:sp>
      <p:sp>
        <p:nvSpPr>
          <p:cNvPr id="28" name="TextBox 27">
            <a:extLst>
              <a:ext uri="{FF2B5EF4-FFF2-40B4-BE49-F238E27FC236}">
                <a16:creationId xmlns:a16="http://schemas.microsoft.com/office/drawing/2014/main" id="{A08E6D36-7E1C-944A-8CFF-6C572FC8F70F}"/>
              </a:ext>
            </a:extLst>
          </p:cNvPr>
          <p:cNvSpPr txBox="1"/>
          <p:nvPr/>
        </p:nvSpPr>
        <p:spPr>
          <a:xfrm>
            <a:off x="2222935" y="5473015"/>
            <a:ext cx="1976726" cy="938719"/>
          </a:xfrm>
          <a:prstGeom prst="rect">
            <a:avLst/>
          </a:prstGeom>
          <a:noFill/>
        </p:spPr>
        <p:txBody>
          <a:bodyPr wrap="square" rtlCol="0">
            <a:spAutoFit/>
          </a:bodyPr>
          <a:lstStyle/>
          <a:p>
            <a:r>
              <a:rPr lang="en-US" sz="1100" dirty="0"/>
              <a:t>You have the option to run the program from a menu within the program editor.</a:t>
            </a:r>
          </a:p>
          <a:p>
            <a:r>
              <a:rPr lang="en-US" sz="1100" dirty="0"/>
              <a:t>Press </a:t>
            </a:r>
            <a:r>
              <a:rPr lang="en-US" sz="1100" b="1" dirty="0"/>
              <a:t>[alpha] f5 </a:t>
            </a:r>
            <a:r>
              <a:rPr lang="en-US" sz="1100" dirty="0"/>
              <a:t>(graph key).</a:t>
            </a:r>
          </a:p>
        </p:txBody>
      </p:sp>
      <p:sp>
        <p:nvSpPr>
          <p:cNvPr id="20" name="TextBox 19">
            <a:extLst>
              <a:ext uri="{FF2B5EF4-FFF2-40B4-BE49-F238E27FC236}">
                <a16:creationId xmlns:a16="http://schemas.microsoft.com/office/drawing/2014/main" id="{22B9681A-13EE-8E43-B662-8E9B7DAB5042}"/>
              </a:ext>
            </a:extLst>
          </p:cNvPr>
          <p:cNvSpPr txBox="1"/>
          <p:nvPr/>
        </p:nvSpPr>
        <p:spPr>
          <a:xfrm>
            <a:off x="76200" y="571489"/>
            <a:ext cx="269626" cy="276999"/>
          </a:xfrm>
          <a:prstGeom prst="rect">
            <a:avLst/>
          </a:prstGeom>
          <a:noFill/>
          <a:ln w="19050">
            <a:solidFill>
              <a:schemeClr val="tx1"/>
            </a:solidFill>
          </a:ln>
        </p:spPr>
        <p:txBody>
          <a:bodyPr wrap="none" rtlCol="0">
            <a:spAutoFit/>
          </a:bodyPr>
          <a:lstStyle/>
          <a:p>
            <a:r>
              <a:rPr lang="en-US" sz="1200" dirty="0"/>
              <a:t>1</a:t>
            </a:r>
          </a:p>
        </p:txBody>
      </p:sp>
      <p:sp>
        <p:nvSpPr>
          <p:cNvPr id="39" name="TextBox 38">
            <a:extLst>
              <a:ext uri="{FF2B5EF4-FFF2-40B4-BE49-F238E27FC236}">
                <a16:creationId xmlns:a16="http://schemas.microsoft.com/office/drawing/2014/main" id="{4C0D25ED-A5EE-C847-8126-4E5778064081}"/>
              </a:ext>
            </a:extLst>
          </p:cNvPr>
          <p:cNvSpPr txBox="1"/>
          <p:nvPr/>
        </p:nvSpPr>
        <p:spPr>
          <a:xfrm>
            <a:off x="2366340" y="570068"/>
            <a:ext cx="269626" cy="276999"/>
          </a:xfrm>
          <a:prstGeom prst="rect">
            <a:avLst/>
          </a:prstGeom>
          <a:noFill/>
          <a:ln w="19050">
            <a:solidFill>
              <a:schemeClr val="tx1"/>
            </a:solidFill>
          </a:ln>
        </p:spPr>
        <p:txBody>
          <a:bodyPr wrap="none" rtlCol="0">
            <a:spAutoFit/>
          </a:bodyPr>
          <a:lstStyle/>
          <a:p>
            <a:r>
              <a:rPr lang="en-US" sz="1200" dirty="0"/>
              <a:t>2</a:t>
            </a:r>
          </a:p>
        </p:txBody>
      </p:sp>
      <p:sp>
        <p:nvSpPr>
          <p:cNvPr id="41" name="TextBox 40">
            <a:extLst>
              <a:ext uri="{FF2B5EF4-FFF2-40B4-BE49-F238E27FC236}">
                <a16:creationId xmlns:a16="http://schemas.microsoft.com/office/drawing/2014/main" id="{2B71D8A8-3534-114C-8EDF-5BAFFF42E7D2}"/>
              </a:ext>
            </a:extLst>
          </p:cNvPr>
          <p:cNvSpPr txBox="1"/>
          <p:nvPr/>
        </p:nvSpPr>
        <p:spPr>
          <a:xfrm>
            <a:off x="4607174" y="579142"/>
            <a:ext cx="269626" cy="276999"/>
          </a:xfrm>
          <a:prstGeom prst="rect">
            <a:avLst/>
          </a:prstGeom>
          <a:noFill/>
          <a:ln w="19050">
            <a:solidFill>
              <a:schemeClr val="tx1"/>
            </a:solidFill>
          </a:ln>
        </p:spPr>
        <p:txBody>
          <a:bodyPr wrap="none" rtlCol="0">
            <a:spAutoFit/>
          </a:bodyPr>
          <a:lstStyle/>
          <a:p>
            <a:r>
              <a:rPr lang="en-US" sz="1200" dirty="0"/>
              <a:t>3</a:t>
            </a:r>
          </a:p>
        </p:txBody>
      </p:sp>
      <p:sp>
        <p:nvSpPr>
          <p:cNvPr id="43" name="TextBox 42">
            <a:extLst>
              <a:ext uri="{FF2B5EF4-FFF2-40B4-BE49-F238E27FC236}">
                <a16:creationId xmlns:a16="http://schemas.microsoft.com/office/drawing/2014/main" id="{4782B022-7384-E24A-9155-1D4ADC1A1775}"/>
              </a:ext>
            </a:extLst>
          </p:cNvPr>
          <p:cNvSpPr txBox="1"/>
          <p:nvPr/>
        </p:nvSpPr>
        <p:spPr>
          <a:xfrm>
            <a:off x="6837487" y="517725"/>
            <a:ext cx="269626" cy="276999"/>
          </a:xfrm>
          <a:prstGeom prst="rect">
            <a:avLst/>
          </a:prstGeom>
          <a:noFill/>
          <a:ln w="19050">
            <a:solidFill>
              <a:schemeClr val="tx1"/>
            </a:solidFill>
          </a:ln>
        </p:spPr>
        <p:txBody>
          <a:bodyPr wrap="none" rtlCol="0">
            <a:spAutoFit/>
          </a:bodyPr>
          <a:lstStyle/>
          <a:p>
            <a:r>
              <a:rPr lang="en-US" sz="1200" dirty="0"/>
              <a:t>4</a:t>
            </a:r>
          </a:p>
        </p:txBody>
      </p:sp>
      <p:sp>
        <p:nvSpPr>
          <p:cNvPr id="44" name="TextBox 43">
            <a:extLst>
              <a:ext uri="{FF2B5EF4-FFF2-40B4-BE49-F238E27FC236}">
                <a16:creationId xmlns:a16="http://schemas.microsoft.com/office/drawing/2014/main" id="{2F95D7AD-9813-B64D-A749-33CFA539FC49}"/>
              </a:ext>
            </a:extLst>
          </p:cNvPr>
          <p:cNvSpPr txBox="1"/>
          <p:nvPr/>
        </p:nvSpPr>
        <p:spPr>
          <a:xfrm>
            <a:off x="72335" y="3505201"/>
            <a:ext cx="269626" cy="276999"/>
          </a:xfrm>
          <a:prstGeom prst="rect">
            <a:avLst/>
          </a:prstGeom>
          <a:noFill/>
          <a:ln w="19050">
            <a:solidFill>
              <a:schemeClr val="tx1"/>
            </a:solidFill>
          </a:ln>
        </p:spPr>
        <p:txBody>
          <a:bodyPr wrap="none" rtlCol="0">
            <a:spAutoFit/>
          </a:bodyPr>
          <a:lstStyle/>
          <a:p>
            <a:r>
              <a:rPr lang="en-US" sz="1200" dirty="0"/>
              <a:t>5</a:t>
            </a:r>
          </a:p>
        </p:txBody>
      </p:sp>
      <p:sp>
        <p:nvSpPr>
          <p:cNvPr id="45" name="TextBox 44">
            <a:extLst>
              <a:ext uri="{FF2B5EF4-FFF2-40B4-BE49-F238E27FC236}">
                <a16:creationId xmlns:a16="http://schemas.microsoft.com/office/drawing/2014/main" id="{AE41FCA4-8454-0B44-8F72-179130417249}"/>
              </a:ext>
            </a:extLst>
          </p:cNvPr>
          <p:cNvSpPr txBox="1"/>
          <p:nvPr/>
        </p:nvSpPr>
        <p:spPr>
          <a:xfrm>
            <a:off x="2328097" y="3517047"/>
            <a:ext cx="269626" cy="276999"/>
          </a:xfrm>
          <a:prstGeom prst="rect">
            <a:avLst/>
          </a:prstGeom>
          <a:noFill/>
          <a:ln w="19050">
            <a:solidFill>
              <a:schemeClr val="tx1"/>
            </a:solidFill>
          </a:ln>
        </p:spPr>
        <p:txBody>
          <a:bodyPr wrap="none" rtlCol="0">
            <a:spAutoFit/>
          </a:bodyPr>
          <a:lstStyle/>
          <a:p>
            <a:r>
              <a:rPr lang="en-US" sz="1200" dirty="0"/>
              <a:t>6</a:t>
            </a:r>
          </a:p>
        </p:txBody>
      </p:sp>
      <p:sp>
        <p:nvSpPr>
          <p:cNvPr id="46" name="TextBox 45">
            <a:extLst>
              <a:ext uri="{FF2B5EF4-FFF2-40B4-BE49-F238E27FC236}">
                <a16:creationId xmlns:a16="http://schemas.microsoft.com/office/drawing/2014/main" id="{1ABA806A-1C81-F449-8402-D7B0FD8EA029}"/>
              </a:ext>
            </a:extLst>
          </p:cNvPr>
          <p:cNvSpPr txBox="1"/>
          <p:nvPr/>
        </p:nvSpPr>
        <p:spPr>
          <a:xfrm>
            <a:off x="4607174" y="3499147"/>
            <a:ext cx="269626" cy="276999"/>
          </a:xfrm>
          <a:prstGeom prst="rect">
            <a:avLst/>
          </a:prstGeom>
          <a:noFill/>
          <a:ln w="19050">
            <a:solidFill>
              <a:schemeClr val="tx1"/>
            </a:solidFill>
          </a:ln>
        </p:spPr>
        <p:txBody>
          <a:bodyPr wrap="square" rtlCol="0">
            <a:spAutoFit/>
          </a:bodyPr>
          <a:lstStyle/>
          <a:p>
            <a:r>
              <a:rPr lang="en-US" sz="1200" dirty="0"/>
              <a:t>7</a:t>
            </a:r>
          </a:p>
        </p:txBody>
      </p:sp>
      <p:sp>
        <p:nvSpPr>
          <p:cNvPr id="47" name="TextBox 46">
            <a:extLst>
              <a:ext uri="{FF2B5EF4-FFF2-40B4-BE49-F238E27FC236}">
                <a16:creationId xmlns:a16="http://schemas.microsoft.com/office/drawing/2014/main" id="{3D5D3322-9356-4947-A084-8C3BAEBAF058}"/>
              </a:ext>
            </a:extLst>
          </p:cNvPr>
          <p:cNvSpPr txBox="1"/>
          <p:nvPr/>
        </p:nvSpPr>
        <p:spPr>
          <a:xfrm>
            <a:off x="6869878" y="3517047"/>
            <a:ext cx="269626" cy="276999"/>
          </a:xfrm>
          <a:prstGeom prst="rect">
            <a:avLst/>
          </a:prstGeom>
          <a:noFill/>
          <a:ln w="19050">
            <a:solidFill>
              <a:schemeClr val="tx1"/>
            </a:solidFill>
          </a:ln>
        </p:spPr>
        <p:txBody>
          <a:bodyPr wrap="none" rtlCol="0">
            <a:spAutoFit/>
          </a:bodyPr>
          <a:lstStyle/>
          <a:p>
            <a:r>
              <a:rPr lang="en-US" sz="1200" dirty="0"/>
              <a:t>8</a:t>
            </a:r>
          </a:p>
        </p:txBody>
      </p:sp>
      <p:sp>
        <p:nvSpPr>
          <p:cNvPr id="37" name="TextBox 36">
            <a:extLst>
              <a:ext uri="{FF2B5EF4-FFF2-40B4-BE49-F238E27FC236}">
                <a16:creationId xmlns:a16="http://schemas.microsoft.com/office/drawing/2014/main" id="{19D0A1F8-CBD2-1949-BD99-B53867420D28}"/>
              </a:ext>
            </a:extLst>
          </p:cNvPr>
          <p:cNvSpPr txBox="1"/>
          <p:nvPr/>
        </p:nvSpPr>
        <p:spPr>
          <a:xfrm>
            <a:off x="6831476" y="2486914"/>
            <a:ext cx="2023694" cy="769441"/>
          </a:xfrm>
          <a:prstGeom prst="rect">
            <a:avLst/>
          </a:prstGeom>
          <a:noFill/>
        </p:spPr>
        <p:txBody>
          <a:bodyPr wrap="square" rtlCol="0">
            <a:spAutoFit/>
          </a:bodyPr>
          <a:lstStyle/>
          <a:p>
            <a:r>
              <a:rPr lang="en-US" sz="1100" dirty="0"/>
              <a:t>Type over the original value with a new value, then use the cursor to move to the next line.</a:t>
            </a:r>
            <a:endParaRPr lang="en-US" sz="1100" b="1" dirty="0"/>
          </a:p>
        </p:txBody>
      </p:sp>
      <p:pic>
        <p:nvPicPr>
          <p:cNvPr id="14" name="Picture 13" descr="Text&#10;&#10;Description automatically generated">
            <a:extLst>
              <a:ext uri="{FF2B5EF4-FFF2-40B4-BE49-F238E27FC236}">
                <a16:creationId xmlns:a16="http://schemas.microsoft.com/office/drawing/2014/main" id="{B20A8AEC-4DBD-0644-A9C1-280FE529A79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58606" y="3879123"/>
            <a:ext cx="1927532" cy="1453549"/>
          </a:xfrm>
          <a:prstGeom prst="rect">
            <a:avLst/>
          </a:prstGeom>
        </p:spPr>
      </p:pic>
      <p:sp>
        <p:nvSpPr>
          <p:cNvPr id="51" name="TextBox 50">
            <a:extLst>
              <a:ext uri="{FF2B5EF4-FFF2-40B4-BE49-F238E27FC236}">
                <a16:creationId xmlns:a16="http://schemas.microsoft.com/office/drawing/2014/main" id="{6D272465-A1D3-4146-8127-3C54FC5C42B6}"/>
              </a:ext>
            </a:extLst>
          </p:cNvPr>
          <p:cNvSpPr txBox="1"/>
          <p:nvPr/>
        </p:nvSpPr>
        <p:spPr>
          <a:xfrm>
            <a:off x="4455425" y="5473015"/>
            <a:ext cx="1976726" cy="1107996"/>
          </a:xfrm>
          <a:prstGeom prst="rect">
            <a:avLst/>
          </a:prstGeom>
          <a:noFill/>
        </p:spPr>
        <p:txBody>
          <a:bodyPr wrap="square" rtlCol="0">
            <a:spAutoFit/>
          </a:bodyPr>
          <a:lstStyle/>
          <a:p>
            <a:r>
              <a:rPr lang="en-US" sz="1100" dirty="0"/>
              <a:t>Make sure that your Rover is connected and on a surface ready to roll. </a:t>
            </a:r>
            <a:r>
              <a:rPr lang="en-US" sz="1100" dirty="0" err="1"/>
              <a:t>tPress</a:t>
            </a:r>
            <a:r>
              <a:rPr lang="en-US" sz="1100" dirty="0"/>
              <a:t> </a:t>
            </a:r>
            <a:r>
              <a:rPr lang="en-US" sz="1100" b="1" dirty="0"/>
              <a:t>[1] </a:t>
            </a:r>
            <a:r>
              <a:rPr lang="en-US" sz="1100" dirty="0"/>
              <a:t>or </a:t>
            </a:r>
            <a:r>
              <a:rPr lang="en-US" sz="1100" b="1" dirty="0"/>
              <a:t>[enter] </a:t>
            </a:r>
            <a:r>
              <a:rPr lang="en-US" sz="1100" dirty="0"/>
              <a:t>to run (execute) the program.</a:t>
            </a:r>
          </a:p>
          <a:p>
            <a:endParaRPr lang="en-US" sz="1100" dirty="0"/>
          </a:p>
        </p:txBody>
      </p:sp>
      <p:pic>
        <p:nvPicPr>
          <p:cNvPr id="25" name="Picture 24" descr="Table&#10;&#10;Description automatically generated">
            <a:extLst>
              <a:ext uri="{FF2B5EF4-FFF2-40B4-BE49-F238E27FC236}">
                <a16:creationId xmlns:a16="http://schemas.microsoft.com/office/drawing/2014/main" id="{8C17B9D3-96D3-0349-B3D7-EBBD61EAD1D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847396" y="3897286"/>
            <a:ext cx="1918202" cy="1446513"/>
          </a:xfrm>
          <a:prstGeom prst="rect">
            <a:avLst/>
          </a:prstGeom>
        </p:spPr>
      </p:pic>
      <p:sp>
        <p:nvSpPr>
          <p:cNvPr id="55" name="TextBox 54">
            <a:extLst>
              <a:ext uri="{FF2B5EF4-FFF2-40B4-BE49-F238E27FC236}">
                <a16:creationId xmlns:a16="http://schemas.microsoft.com/office/drawing/2014/main" id="{7B57F5A1-56D7-C844-8285-266665BF4C04}"/>
              </a:ext>
            </a:extLst>
          </p:cNvPr>
          <p:cNvSpPr txBox="1"/>
          <p:nvPr/>
        </p:nvSpPr>
        <p:spPr>
          <a:xfrm>
            <a:off x="6831476" y="5473015"/>
            <a:ext cx="1976726" cy="769441"/>
          </a:xfrm>
          <a:prstGeom prst="rect">
            <a:avLst/>
          </a:prstGeom>
          <a:noFill/>
        </p:spPr>
        <p:txBody>
          <a:bodyPr wrap="square" rtlCol="0">
            <a:spAutoFit/>
          </a:bodyPr>
          <a:lstStyle/>
          <a:p>
            <a:r>
              <a:rPr lang="en-US" sz="1100" dirty="0"/>
              <a:t>The calculator program is done. You are ready for your next task.</a:t>
            </a:r>
          </a:p>
          <a:p>
            <a:endParaRPr lang="en-US" sz="1100" dirty="0"/>
          </a:p>
        </p:txBody>
      </p:sp>
    </p:spTree>
    <p:extLst>
      <p:ext uri="{BB962C8B-B14F-4D97-AF65-F5344CB8AC3E}">
        <p14:creationId xmlns:p14="http://schemas.microsoft.com/office/powerpoint/2010/main" val="3409794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E313-DC68-00E0-96D6-D429D729D93E}"/>
              </a:ext>
            </a:extLst>
          </p:cNvPr>
          <p:cNvSpPr>
            <a:spLocks noGrp="1"/>
          </p:cNvSpPr>
          <p:nvPr>
            <p:ph type="title"/>
          </p:nvPr>
        </p:nvSpPr>
        <p:spPr/>
        <p:txBody>
          <a:bodyPr/>
          <a:lstStyle/>
          <a:p>
            <a:r>
              <a:rPr lang="en-US" dirty="0"/>
              <a:t>Drawing with the TI-Rover</a:t>
            </a:r>
          </a:p>
        </p:txBody>
      </p:sp>
      <p:pic>
        <p:nvPicPr>
          <p:cNvPr id="4" name="Picture 3">
            <a:extLst>
              <a:ext uri="{FF2B5EF4-FFF2-40B4-BE49-F238E27FC236}">
                <a16:creationId xmlns:a16="http://schemas.microsoft.com/office/drawing/2014/main" id="{0EAB379A-F86A-6F95-2739-C4744C4AEF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86400" y="1448413"/>
            <a:ext cx="1981200" cy="2480243"/>
          </a:xfrm>
          <a:prstGeom prst="rect">
            <a:avLst/>
          </a:prstGeom>
        </p:spPr>
      </p:pic>
      <p:sp>
        <p:nvSpPr>
          <p:cNvPr id="7" name="TextBox 6">
            <a:extLst>
              <a:ext uri="{FF2B5EF4-FFF2-40B4-BE49-F238E27FC236}">
                <a16:creationId xmlns:a16="http://schemas.microsoft.com/office/drawing/2014/main" id="{5F645869-012D-C882-E041-5B645F8C08D7}"/>
              </a:ext>
            </a:extLst>
          </p:cNvPr>
          <p:cNvSpPr txBox="1"/>
          <p:nvPr/>
        </p:nvSpPr>
        <p:spPr>
          <a:xfrm>
            <a:off x="25269" y="4197122"/>
            <a:ext cx="8813931" cy="2308324"/>
          </a:xfrm>
          <a:prstGeom prst="rect">
            <a:avLst/>
          </a:prstGeom>
          <a:noFill/>
        </p:spPr>
        <p:txBody>
          <a:bodyPr wrap="square" rtlCol="0">
            <a:spAutoFit/>
          </a:bodyPr>
          <a:lstStyle/>
          <a:p>
            <a:r>
              <a:rPr lang="en-US" dirty="0"/>
              <a:t>Use Expo Fine or Extra Fine dry erase markers. </a:t>
            </a:r>
          </a:p>
          <a:p>
            <a:r>
              <a:rPr lang="en-US" dirty="0"/>
              <a:t>The markers drop into a slot on the front of the Rover.</a:t>
            </a:r>
          </a:p>
          <a:p>
            <a:r>
              <a:rPr lang="en-US" dirty="0"/>
              <a:t>Note: The Texas Instruments Workshop Loan Rover cases include markers.</a:t>
            </a:r>
          </a:p>
          <a:p>
            <a:endParaRPr lang="en-US" dirty="0"/>
          </a:p>
          <a:p>
            <a:r>
              <a:rPr lang="en-US" dirty="0"/>
              <a:t>Drawing surface: We recommend butcher paper held in place with painters tape on a hard surface.</a:t>
            </a:r>
          </a:p>
          <a:p>
            <a:endParaRPr lang="en-US" dirty="0"/>
          </a:p>
          <a:p>
            <a:endParaRPr lang="en-US" dirty="0"/>
          </a:p>
        </p:txBody>
      </p:sp>
      <p:pic>
        <p:nvPicPr>
          <p:cNvPr id="3" name="Picture 2">
            <a:extLst>
              <a:ext uri="{FF2B5EF4-FFF2-40B4-BE49-F238E27FC236}">
                <a16:creationId xmlns:a16="http://schemas.microsoft.com/office/drawing/2014/main" id="{9F74DE9F-B000-04A3-F874-C096C821583F}"/>
              </a:ext>
            </a:extLst>
          </p:cNvPr>
          <p:cNvPicPr>
            <a:picLocks noChangeAspect="1"/>
          </p:cNvPicPr>
          <p:nvPr/>
        </p:nvPicPr>
        <p:blipFill>
          <a:blip r:embed="rId3"/>
          <a:stretch>
            <a:fillRect/>
          </a:stretch>
        </p:blipFill>
        <p:spPr>
          <a:xfrm>
            <a:off x="493734" y="1392586"/>
            <a:ext cx="3925866" cy="2536074"/>
          </a:xfrm>
          <a:prstGeom prst="rect">
            <a:avLst/>
          </a:prstGeom>
        </p:spPr>
      </p:pic>
    </p:spTree>
    <p:extLst>
      <p:ext uri="{BB962C8B-B14F-4D97-AF65-F5344CB8AC3E}">
        <p14:creationId xmlns:p14="http://schemas.microsoft.com/office/powerpoint/2010/main" val="3703522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3B2A4C6-B176-D640-B7F9-9521BACA8E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2347428"/>
            <a:ext cx="4020041" cy="3031506"/>
          </a:xfrm>
          <a:prstGeom prst="rect">
            <a:avLst/>
          </a:prstGeom>
        </p:spPr>
      </p:pic>
      <p:sp>
        <p:nvSpPr>
          <p:cNvPr id="2" name="Title 1"/>
          <p:cNvSpPr>
            <a:spLocks noGrp="1"/>
          </p:cNvSpPr>
          <p:nvPr>
            <p:ph type="title"/>
          </p:nvPr>
        </p:nvSpPr>
        <p:spPr>
          <a:xfrm>
            <a:off x="457200" y="304800"/>
            <a:ext cx="8229600" cy="1143000"/>
          </a:xfrm>
        </p:spPr>
        <p:txBody>
          <a:bodyPr/>
          <a:lstStyle/>
          <a:p>
            <a:r>
              <a:rPr lang="en-US" dirty="0"/>
              <a:t>MAKE IT MOVE!</a:t>
            </a:r>
          </a:p>
        </p:txBody>
      </p:sp>
      <p:sp>
        <p:nvSpPr>
          <p:cNvPr id="4" name="Content Placeholder 3"/>
          <p:cNvSpPr>
            <a:spLocks noGrp="1"/>
          </p:cNvSpPr>
          <p:nvPr>
            <p:ph sz="half" idx="2"/>
          </p:nvPr>
        </p:nvSpPr>
        <p:spPr>
          <a:xfrm>
            <a:off x="4648200" y="1371601"/>
            <a:ext cx="4343400" cy="2362199"/>
          </a:xfrm>
          <a:solidFill>
            <a:schemeClr val="accent1"/>
          </a:solidFill>
          <a:ln>
            <a:solidFill>
              <a:schemeClr val="accent1"/>
            </a:solidFill>
          </a:ln>
        </p:spPr>
        <p:txBody>
          <a:bodyPr>
            <a:noAutofit/>
          </a:bodyPr>
          <a:lstStyle/>
          <a:p>
            <a:pPr marL="0" indent="0">
              <a:buNone/>
            </a:pPr>
            <a:r>
              <a:rPr lang="en-US" sz="2400" b="1" dirty="0">
                <a:solidFill>
                  <a:schemeClr val="bg1"/>
                </a:solidFill>
              </a:rPr>
              <a:t>Task: Discover how far Rover drives per unit.</a:t>
            </a:r>
          </a:p>
          <a:p>
            <a:pPr marL="0" indent="0">
              <a:buNone/>
            </a:pPr>
            <a:r>
              <a:rPr lang="en-US" sz="2400" dirty="0">
                <a:solidFill>
                  <a:schemeClr val="bg1"/>
                </a:solidFill>
              </a:rPr>
              <a:t>Use differing values (1-20) to determine what 1 Rover unit is.</a:t>
            </a:r>
          </a:p>
          <a:p>
            <a:pPr marL="0" indent="0">
              <a:buNone/>
            </a:pPr>
            <a:endParaRPr lang="en-US" sz="2400" b="1" dirty="0">
              <a:solidFill>
                <a:schemeClr val="bg1"/>
              </a:solidFill>
            </a:endParaRPr>
          </a:p>
          <a:p>
            <a:pPr marL="0" indent="0">
              <a:buNone/>
            </a:pPr>
            <a:endParaRPr lang="en-US" sz="1200" dirty="0"/>
          </a:p>
        </p:txBody>
      </p:sp>
      <p:sp>
        <p:nvSpPr>
          <p:cNvPr id="6" name="TextBox 5"/>
          <p:cNvSpPr txBox="1"/>
          <p:nvPr/>
        </p:nvSpPr>
        <p:spPr>
          <a:xfrm>
            <a:off x="288985" y="1371600"/>
            <a:ext cx="2271776" cy="461665"/>
          </a:xfrm>
          <a:prstGeom prst="rect">
            <a:avLst/>
          </a:prstGeom>
          <a:solidFill>
            <a:schemeClr val="accent1"/>
          </a:solidFill>
        </p:spPr>
        <p:txBody>
          <a:bodyPr wrap="none" rtlCol="0">
            <a:spAutoFit/>
          </a:bodyPr>
          <a:lstStyle/>
          <a:p>
            <a:r>
              <a:rPr lang="en-US" sz="2400" b="1" dirty="0">
                <a:solidFill>
                  <a:schemeClr val="bg1"/>
                </a:solidFill>
              </a:rPr>
              <a:t>New Program:</a:t>
            </a:r>
          </a:p>
        </p:txBody>
      </p:sp>
      <p:sp>
        <p:nvSpPr>
          <p:cNvPr id="9" name="TextBox 8">
            <a:extLst>
              <a:ext uri="{FF2B5EF4-FFF2-40B4-BE49-F238E27FC236}">
                <a16:creationId xmlns:a16="http://schemas.microsoft.com/office/drawing/2014/main" id="{599EA4EB-8002-4843-A72B-8CE8EB9618DE}"/>
              </a:ext>
            </a:extLst>
          </p:cNvPr>
          <p:cNvSpPr txBox="1"/>
          <p:nvPr/>
        </p:nvSpPr>
        <p:spPr>
          <a:xfrm>
            <a:off x="4742959" y="4495800"/>
            <a:ext cx="4020041" cy="1277273"/>
          </a:xfrm>
          <a:prstGeom prst="rect">
            <a:avLst/>
          </a:prstGeom>
          <a:noFill/>
        </p:spPr>
        <p:txBody>
          <a:bodyPr wrap="square" rtlCol="0">
            <a:spAutoFit/>
          </a:bodyPr>
          <a:lstStyle/>
          <a:p>
            <a:r>
              <a:rPr lang="en-US" sz="1100" dirty="0"/>
              <a:t>Enter a value for the number of grid units to drive forward.</a:t>
            </a:r>
          </a:p>
          <a:p>
            <a:endParaRPr lang="en-US" sz="1100" dirty="0"/>
          </a:p>
          <a:p>
            <a:r>
              <a:rPr lang="en-US" sz="1100" dirty="0"/>
              <a:t>Finish the command by entering</a:t>
            </a:r>
          </a:p>
          <a:p>
            <a:r>
              <a:rPr lang="en-US" sz="1100" dirty="0"/>
              <a:t>the number of units to drive,</a:t>
            </a:r>
          </a:p>
          <a:p>
            <a:r>
              <a:rPr lang="en-US" sz="1100" dirty="0"/>
              <a:t>then close the command with</a:t>
            </a:r>
          </a:p>
          <a:p>
            <a:r>
              <a:rPr lang="en-US" sz="1100" b="1" dirty="0"/>
              <a:t>alpha</a:t>
            </a:r>
            <a:r>
              <a:rPr lang="en-US" sz="1100" dirty="0"/>
              <a:t> quotes </a:t>
            </a:r>
            <a:r>
              <a:rPr lang="en-US" sz="1100" b="1" dirty="0"/>
              <a:t>(plus key</a:t>
            </a:r>
            <a:r>
              <a:rPr lang="en-US" sz="1100" dirty="0"/>
              <a:t>) and and </a:t>
            </a:r>
            <a:r>
              <a:rPr lang="en-US" sz="1100" b="1" dirty="0"/>
              <a:t>close </a:t>
            </a:r>
            <a:r>
              <a:rPr lang="en-US" sz="1100" b="1" dirty="0" err="1"/>
              <a:t>paren</a:t>
            </a:r>
            <a:r>
              <a:rPr lang="en-US" sz="1100" b="1" dirty="0"/>
              <a:t> ) </a:t>
            </a:r>
            <a:r>
              <a:rPr lang="en-US" sz="1100" dirty="0"/>
              <a:t>followed by</a:t>
            </a:r>
          </a:p>
          <a:p>
            <a:r>
              <a:rPr lang="en-US" sz="1100" b="1" dirty="0"/>
              <a:t>[enter] </a:t>
            </a:r>
            <a:r>
              <a:rPr lang="en-US" sz="1100" dirty="0"/>
              <a:t>to move to the next line.</a:t>
            </a:r>
          </a:p>
        </p:txBody>
      </p:sp>
    </p:spTree>
    <p:extLst>
      <p:ext uri="{BB962C8B-B14F-4D97-AF65-F5344CB8AC3E}">
        <p14:creationId xmlns:p14="http://schemas.microsoft.com/office/powerpoint/2010/main" val="108466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ext&#10;&#10;Description automatically generated">
            <a:extLst>
              <a:ext uri="{FF2B5EF4-FFF2-40B4-BE49-F238E27FC236}">
                <a16:creationId xmlns:a16="http://schemas.microsoft.com/office/drawing/2014/main" id="{B93CF6EC-E1C7-6848-8218-A555067F2A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2331646"/>
            <a:ext cx="4020039" cy="3031505"/>
          </a:xfrm>
          <a:prstGeom prst="rect">
            <a:avLst/>
          </a:prstGeom>
        </p:spPr>
      </p:pic>
      <p:sp>
        <p:nvSpPr>
          <p:cNvPr id="2" name="Title 1"/>
          <p:cNvSpPr>
            <a:spLocks noGrp="1"/>
          </p:cNvSpPr>
          <p:nvPr>
            <p:ph type="title"/>
          </p:nvPr>
        </p:nvSpPr>
        <p:spPr>
          <a:xfrm>
            <a:off x="457200" y="304800"/>
            <a:ext cx="8229600" cy="1143000"/>
          </a:xfrm>
        </p:spPr>
        <p:txBody>
          <a:bodyPr/>
          <a:lstStyle/>
          <a:p>
            <a:r>
              <a:rPr lang="en-US" dirty="0"/>
              <a:t>Change the Color</a:t>
            </a:r>
          </a:p>
        </p:txBody>
      </p:sp>
      <p:sp>
        <p:nvSpPr>
          <p:cNvPr id="6" name="TextBox 5"/>
          <p:cNvSpPr txBox="1"/>
          <p:nvPr/>
        </p:nvSpPr>
        <p:spPr>
          <a:xfrm>
            <a:off x="288985" y="1371600"/>
            <a:ext cx="2271776" cy="461665"/>
          </a:xfrm>
          <a:prstGeom prst="rect">
            <a:avLst/>
          </a:prstGeom>
          <a:solidFill>
            <a:schemeClr val="accent1"/>
          </a:solidFill>
        </p:spPr>
        <p:txBody>
          <a:bodyPr wrap="none" rtlCol="0">
            <a:spAutoFit/>
          </a:bodyPr>
          <a:lstStyle/>
          <a:p>
            <a:r>
              <a:rPr lang="en-US" sz="2400" b="1" dirty="0">
                <a:solidFill>
                  <a:schemeClr val="bg1"/>
                </a:solidFill>
              </a:rPr>
              <a:t>New Program:</a:t>
            </a:r>
          </a:p>
        </p:txBody>
      </p:sp>
      <p:sp>
        <p:nvSpPr>
          <p:cNvPr id="7" name="Content Placeholder 3">
            <a:extLst>
              <a:ext uri="{FF2B5EF4-FFF2-40B4-BE49-F238E27FC236}">
                <a16:creationId xmlns:a16="http://schemas.microsoft.com/office/drawing/2014/main" id="{DF09DF73-AA3C-354F-93EE-EF12E5B328F4}"/>
              </a:ext>
            </a:extLst>
          </p:cNvPr>
          <p:cNvSpPr txBox="1">
            <a:spLocks/>
          </p:cNvSpPr>
          <p:nvPr/>
        </p:nvSpPr>
        <p:spPr bwMode="auto">
          <a:xfrm>
            <a:off x="4759412" y="1243145"/>
            <a:ext cx="4343400" cy="2828836"/>
          </a:xfrm>
          <a:prstGeom prst="rect">
            <a:avLst/>
          </a:pr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Lucida Grande"/>
              <a:buChar char="»"/>
              <a:defRPr sz="2800" kern="1200">
                <a:solidFill>
                  <a:schemeClr val="tx1"/>
                </a:solidFill>
                <a:latin typeface="+mn-lt"/>
                <a:ea typeface="Myriad Pro" panose="020B0503030403020204" pitchFamily="34" charset="0"/>
                <a:cs typeface="Myriad Pro"/>
              </a:defRPr>
            </a:lvl1pPr>
            <a:lvl2pPr marL="742950" indent="-285750" algn="l" rtl="0" eaLnBrk="0" fontAlgn="base" hangingPunct="0">
              <a:spcBef>
                <a:spcPct val="20000"/>
              </a:spcBef>
              <a:spcAft>
                <a:spcPct val="0"/>
              </a:spcAft>
              <a:buFont typeface="Lucida Grande"/>
              <a:buChar char="»"/>
              <a:defRPr sz="2400" kern="1200">
                <a:solidFill>
                  <a:schemeClr val="tx1"/>
                </a:solidFill>
                <a:latin typeface="+mn-lt"/>
                <a:ea typeface="Myriad Pro" panose="020B0503030403020204" pitchFamily="34" charset="0"/>
                <a:cs typeface="Myriad Pro"/>
              </a:defRPr>
            </a:lvl2pPr>
            <a:lvl3pPr marL="11430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3pPr>
            <a:lvl4pPr marL="16002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4pPr>
            <a:lvl5pPr marL="20574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Lucida Grande"/>
              <a:buNone/>
            </a:pPr>
            <a:r>
              <a:rPr lang="en-US" sz="2400" b="1" dirty="0">
                <a:solidFill>
                  <a:schemeClr val="bg1"/>
                </a:solidFill>
              </a:rPr>
              <a:t>Task: Set the color output of the RGB LED. </a:t>
            </a:r>
          </a:p>
          <a:p>
            <a:pPr marL="0" indent="0">
              <a:buFont typeface="Lucida Grande"/>
              <a:buNone/>
            </a:pPr>
            <a:r>
              <a:rPr lang="en-US" sz="2400" dirty="0">
                <a:solidFill>
                  <a:schemeClr val="bg1"/>
                </a:solidFill>
              </a:rPr>
              <a:t>Each color takes a value (0-255). </a:t>
            </a:r>
          </a:p>
          <a:p>
            <a:pPr marL="0" indent="0">
              <a:buFont typeface="Lucida Grande"/>
              <a:buNone/>
            </a:pPr>
            <a:endParaRPr lang="en-US" sz="2400" dirty="0">
              <a:solidFill>
                <a:schemeClr val="bg1"/>
              </a:solidFill>
            </a:endParaRPr>
          </a:p>
          <a:p>
            <a:pPr marL="0" indent="0">
              <a:buFont typeface="Lucida Grande"/>
              <a:buNone/>
            </a:pPr>
            <a:r>
              <a:rPr lang="en-US" sz="2000" b="1" dirty="0">
                <a:solidFill>
                  <a:schemeClr val="bg1"/>
                </a:solidFill>
              </a:rPr>
              <a:t>Challenge Task</a:t>
            </a:r>
            <a:r>
              <a:rPr lang="en-US" sz="2000" dirty="0">
                <a:solidFill>
                  <a:schemeClr val="bg1"/>
                </a:solidFill>
              </a:rPr>
              <a:t>: Try to make </a:t>
            </a:r>
            <a:r>
              <a:rPr lang="en-US" sz="2000" dirty="0">
                <a:solidFill>
                  <a:srgbClr val="FFFF00"/>
                </a:solidFill>
              </a:rPr>
              <a:t>Yellow</a:t>
            </a:r>
          </a:p>
          <a:p>
            <a:pPr marL="0" indent="0">
              <a:buFont typeface="Lucida Grande"/>
              <a:buNone/>
            </a:pPr>
            <a:endParaRPr lang="en-US" sz="2400" b="1" dirty="0">
              <a:solidFill>
                <a:schemeClr val="bg1"/>
              </a:solidFill>
            </a:endParaRPr>
          </a:p>
          <a:p>
            <a:pPr marL="0" indent="0">
              <a:buFont typeface="Lucida Grande"/>
              <a:buNone/>
            </a:pPr>
            <a:endParaRPr lang="en-US" sz="1200" dirty="0"/>
          </a:p>
        </p:txBody>
      </p:sp>
      <p:pic>
        <p:nvPicPr>
          <p:cNvPr id="10" name="Picture 9" descr="Text&#10;&#10;Description automatically generated">
            <a:extLst>
              <a:ext uri="{FF2B5EF4-FFF2-40B4-BE49-F238E27FC236}">
                <a16:creationId xmlns:a16="http://schemas.microsoft.com/office/drawing/2014/main" id="{A5E68D70-FFD1-8948-AA63-989E0CA163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3600" y="4498171"/>
            <a:ext cx="1549400" cy="1168400"/>
          </a:xfrm>
          <a:prstGeom prst="rect">
            <a:avLst/>
          </a:prstGeom>
        </p:spPr>
      </p:pic>
      <p:pic>
        <p:nvPicPr>
          <p:cNvPr id="12" name="Picture 11" descr="Text&#10;&#10;Description automatically generated">
            <a:extLst>
              <a:ext uri="{FF2B5EF4-FFF2-40B4-BE49-F238E27FC236}">
                <a16:creationId xmlns:a16="http://schemas.microsoft.com/office/drawing/2014/main" id="{431AC3DD-A641-7041-8E49-347ED9454AA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43800" y="4498171"/>
            <a:ext cx="1549400" cy="1168400"/>
          </a:xfrm>
          <a:prstGeom prst="rect">
            <a:avLst/>
          </a:prstGeom>
        </p:spPr>
      </p:pic>
      <p:sp>
        <p:nvSpPr>
          <p:cNvPr id="13" name="TextBox 12">
            <a:extLst>
              <a:ext uri="{FF2B5EF4-FFF2-40B4-BE49-F238E27FC236}">
                <a16:creationId xmlns:a16="http://schemas.microsoft.com/office/drawing/2014/main" id="{1824A78E-4296-D64D-B267-697095639C6F}"/>
              </a:ext>
            </a:extLst>
          </p:cNvPr>
          <p:cNvSpPr txBox="1"/>
          <p:nvPr/>
        </p:nvSpPr>
        <p:spPr>
          <a:xfrm>
            <a:off x="5029200" y="4114800"/>
            <a:ext cx="3429000" cy="430887"/>
          </a:xfrm>
          <a:prstGeom prst="rect">
            <a:avLst/>
          </a:prstGeom>
          <a:noFill/>
        </p:spPr>
        <p:txBody>
          <a:bodyPr wrap="square" rtlCol="0">
            <a:spAutoFit/>
          </a:bodyPr>
          <a:lstStyle/>
          <a:p>
            <a:r>
              <a:rPr lang="en-US" sz="1100" dirty="0"/>
              <a:t>Find the RV.COLOR command on the Rover menu.</a:t>
            </a:r>
          </a:p>
          <a:p>
            <a:endParaRPr lang="en-US" sz="1100" dirty="0"/>
          </a:p>
        </p:txBody>
      </p:sp>
      <p:sp>
        <p:nvSpPr>
          <p:cNvPr id="14" name="TextBox 13">
            <a:extLst>
              <a:ext uri="{FF2B5EF4-FFF2-40B4-BE49-F238E27FC236}">
                <a16:creationId xmlns:a16="http://schemas.microsoft.com/office/drawing/2014/main" id="{FB82D320-002D-9E49-8F5B-34A49989E390}"/>
              </a:ext>
            </a:extLst>
          </p:cNvPr>
          <p:cNvSpPr txBox="1"/>
          <p:nvPr/>
        </p:nvSpPr>
        <p:spPr>
          <a:xfrm>
            <a:off x="4114800" y="5715000"/>
            <a:ext cx="5029200" cy="938719"/>
          </a:xfrm>
          <a:prstGeom prst="rect">
            <a:avLst/>
          </a:prstGeom>
          <a:noFill/>
        </p:spPr>
        <p:txBody>
          <a:bodyPr wrap="square" rtlCol="0">
            <a:spAutoFit/>
          </a:bodyPr>
          <a:lstStyle/>
          <a:p>
            <a:r>
              <a:rPr lang="en-US" sz="1100" dirty="0"/>
              <a:t>Enter values for RED, GREEN and BLUE separated by spaces, </a:t>
            </a:r>
            <a:r>
              <a:rPr lang="en-US" sz="1100" b="1" dirty="0"/>
              <a:t>[alpha] space </a:t>
            </a:r>
            <a:r>
              <a:rPr lang="en-US" sz="1100" dirty="0"/>
              <a:t>(0 key).</a:t>
            </a:r>
          </a:p>
          <a:p>
            <a:r>
              <a:rPr lang="en-US" sz="1100" dirty="0"/>
              <a:t>Then close the command with </a:t>
            </a:r>
            <a:r>
              <a:rPr lang="en-US" sz="1100" b="1" dirty="0"/>
              <a:t>alpha</a:t>
            </a:r>
            <a:r>
              <a:rPr lang="en-US" sz="1100" dirty="0"/>
              <a:t> quotes </a:t>
            </a:r>
            <a:r>
              <a:rPr lang="en-US" sz="1100" b="1" dirty="0"/>
              <a:t>(plus key</a:t>
            </a:r>
            <a:r>
              <a:rPr lang="en-US" sz="1100" dirty="0"/>
              <a:t>) and and </a:t>
            </a:r>
            <a:r>
              <a:rPr lang="en-US" sz="1100" b="1" dirty="0"/>
              <a:t>close </a:t>
            </a:r>
            <a:r>
              <a:rPr lang="en-US" sz="1100" b="1" dirty="0" err="1"/>
              <a:t>paren</a:t>
            </a:r>
            <a:r>
              <a:rPr lang="en-US" sz="1100" b="1" dirty="0"/>
              <a:t> ) </a:t>
            </a:r>
            <a:r>
              <a:rPr lang="en-US" sz="1100" dirty="0"/>
              <a:t>followed by </a:t>
            </a:r>
            <a:r>
              <a:rPr lang="en-US" sz="1100" b="1" dirty="0"/>
              <a:t>[enter] </a:t>
            </a:r>
            <a:r>
              <a:rPr lang="en-US" sz="1100" dirty="0"/>
              <a:t>to move to the next line.</a:t>
            </a:r>
          </a:p>
          <a:p>
            <a:endParaRPr lang="en-US" sz="1100" dirty="0"/>
          </a:p>
        </p:txBody>
      </p:sp>
      <p:pic>
        <p:nvPicPr>
          <p:cNvPr id="4" name="Picture 3" descr="Text&#10;&#10;Description automatically generated">
            <a:extLst>
              <a:ext uri="{FF2B5EF4-FFF2-40B4-BE49-F238E27FC236}">
                <a16:creationId xmlns:a16="http://schemas.microsoft.com/office/drawing/2014/main" id="{E41A03F6-C86D-CF4A-BE7A-61BEFF5B998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43400" y="4498171"/>
            <a:ext cx="1549400" cy="1168400"/>
          </a:xfrm>
          <a:prstGeom prst="rect">
            <a:avLst/>
          </a:prstGeom>
        </p:spPr>
      </p:pic>
    </p:spTree>
    <p:extLst>
      <p:ext uri="{BB962C8B-B14F-4D97-AF65-F5344CB8AC3E}">
        <p14:creationId xmlns:p14="http://schemas.microsoft.com/office/powerpoint/2010/main" val="1815220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483512D9-F6BF-6946-9328-284BFD46B4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347428"/>
            <a:ext cx="4038600" cy="3045502"/>
          </a:xfrm>
          <a:prstGeom prst="rect">
            <a:avLst/>
          </a:prstGeom>
        </p:spPr>
      </p:pic>
      <p:sp>
        <p:nvSpPr>
          <p:cNvPr id="7" name="Content Placeholder 3">
            <a:extLst>
              <a:ext uri="{FF2B5EF4-FFF2-40B4-BE49-F238E27FC236}">
                <a16:creationId xmlns:a16="http://schemas.microsoft.com/office/drawing/2014/main" id="{24C81E2B-8F87-AA4D-81C4-D1ABA731174C}"/>
              </a:ext>
            </a:extLst>
          </p:cNvPr>
          <p:cNvSpPr txBox="1">
            <a:spLocks/>
          </p:cNvSpPr>
          <p:nvPr/>
        </p:nvSpPr>
        <p:spPr bwMode="auto">
          <a:xfrm>
            <a:off x="4673600" y="1409701"/>
            <a:ext cx="4343400" cy="2362199"/>
          </a:xfrm>
          <a:prstGeom prst="rect">
            <a:avLst/>
          </a:pr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Lucida Grande"/>
              <a:buChar char="»"/>
              <a:defRPr sz="2800" kern="1200">
                <a:solidFill>
                  <a:schemeClr val="tx1"/>
                </a:solidFill>
                <a:latin typeface="+mn-lt"/>
                <a:ea typeface="Myriad Pro" panose="020B0503030403020204" pitchFamily="34" charset="0"/>
                <a:cs typeface="Myriad Pro"/>
              </a:defRPr>
            </a:lvl1pPr>
            <a:lvl2pPr marL="742950" indent="-285750" algn="l" rtl="0" eaLnBrk="0" fontAlgn="base" hangingPunct="0">
              <a:spcBef>
                <a:spcPct val="20000"/>
              </a:spcBef>
              <a:spcAft>
                <a:spcPct val="0"/>
              </a:spcAft>
              <a:buFont typeface="Lucida Grande"/>
              <a:buChar char="»"/>
              <a:defRPr sz="2400" kern="1200">
                <a:solidFill>
                  <a:schemeClr val="tx1"/>
                </a:solidFill>
                <a:latin typeface="+mn-lt"/>
                <a:ea typeface="Myriad Pro" panose="020B0503030403020204" pitchFamily="34" charset="0"/>
                <a:cs typeface="Myriad Pro"/>
              </a:defRPr>
            </a:lvl2pPr>
            <a:lvl3pPr marL="11430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3pPr>
            <a:lvl4pPr marL="16002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4pPr>
            <a:lvl5pPr marL="20574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Lucida Grande"/>
              <a:buNone/>
            </a:pPr>
            <a:r>
              <a:rPr lang="en-US" sz="2400" b="1" dirty="0">
                <a:solidFill>
                  <a:schemeClr val="bg1"/>
                </a:solidFill>
              </a:rPr>
              <a:t>Task: Drive a square.</a:t>
            </a:r>
          </a:p>
          <a:p>
            <a:pPr marL="0" indent="0">
              <a:buFont typeface="Lucida Grande"/>
              <a:buNone/>
            </a:pPr>
            <a:endParaRPr lang="en-US" sz="2400" dirty="0">
              <a:solidFill>
                <a:schemeClr val="bg1"/>
              </a:solidFill>
            </a:endParaRPr>
          </a:p>
          <a:p>
            <a:pPr marL="0" indent="0">
              <a:buFont typeface="Lucida Grande"/>
              <a:buNone/>
            </a:pPr>
            <a:r>
              <a:rPr lang="en-US" sz="2000" b="1" dirty="0">
                <a:solidFill>
                  <a:schemeClr val="bg1"/>
                </a:solidFill>
              </a:rPr>
              <a:t>Challenge Task: </a:t>
            </a:r>
            <a:r>
              <a:rPr lang="en-US" sz="2000" dirty="0">
                <a:solidFill>
                  <a:schemeClr val="bg1"/>
                </a:solidFill>
              </a:rPr>
              <a:t>Try to drive an equilateral triangle. </a:t>
            </a:r>
          </a:p>
          <a:p>
            <a:pPr marL="0" indent="0">
              <a:buFont typeface="Lucida Grande"/>
              <a:buNone/>
            </a:pPr>
            <a:endParaRPr lang="en-US" sz="2400" b="1" dirty="0">
              <a:solidFill>
                <a:schemeClr val="bg1"/>
              </a:solidFill>
            </a:endParaRPr>
          </a:p>
          <a:p>
            <a:pPr marL="0" indent="0">
              <a:buFont typeface="Lucida Grande"/>
              <a:buNone/>
            </a:pPr>
            <a:endParaRPr lang="en-US" sz="1200" dirty="0"/>
          </a:p>
        </p:txBody>
      </p:sp>
      <p:sp>
        <p:nvSpPr>
          <p:cNvPr id="2" name="Title 1"/>
          <p:cNvSpPr>
            <a:spLocks noGrp="1"/>
          </p:cNvSpPr>
          <p:nvPr>
            <p:ph type="title"/>
          </p:nvPr>
        </p:nvSpPr>
        <p:spPr>
          <a:xfrm>
            <a:off x="457200" y="304800"/>
            <a:ext cx="8229600" cy="1143000"/>
          </a:xfrm>
        </p:spPr>
        <p:txBody>
          <a:bodyPr/>
          <a:lstStyle/>
          <a:p>
            <a:r>
              <a:rPr lang="en-US" dirty="0"/>
              <a:t>Explore angles</a:t>
            </a:r>
          </a:p>
        </p:txBody>
      </p:sp>
      <p:sp>
        <p:nvSpPr>
          <p:cNvPr id="6" name="TextBox 5"/>
          <p:cNvSpPr txBox="1"/>
          <p:nvPr/>
        </p:nvSpPr>
        <p:spPr>
          <a:xfrm>
            <a:off x="288985" y="1371600"/>
            <a:ext cx="2271776" cy="461665"/>
          </a:xfrm>
          <a:prstGeom prst="rect">
            <a:avLst/>
          </a:prstGeom>
          <a:solidFill>
            <a:schemeClr val="accent1"/>
          </a:solidFill>
        </p:spPr>
        <p:txBody>
          <a:bodyPr wrap="none" rtlCol="0">
            <a:spAutoFit/>
          </a:bodyPr>
          <a:lstStyle/>
          <a:p>
            <a:r>
              <a:rPr lang="en-US" sz="2400" b="1" dirty="0">
                <a:solidFill>
                  <a:schemeClr val="bg1"/>
                </a:solidFill>
              </a:rPr>
              <a:t>New Program:</a:t>
            </a:r>
          </a:p>
        </p:txBody>
      </p:sp>
      <p:sp>
        <p:nvSpPr>
          <p:cNvPr id="12" name="TextBox 11">
            <a:extLst>
              <a:ext uri="{FF2B5EF4-FFF2-40B4-BE49-F238E27FC236}">
                <a16:creationId xmlns:a16="http://schemas.microsoft.com/office/drawing/2014/main" id="{5401C95D-2104-504C-93BF-C7C41253EF91}"/>
              </a:ext>
            </a:extLst>
          </p:cNvPr>
          <p:cNvSpPr txBox="1"/>
          <p:nvPr/>
        </p:nvSpPr>
        <p:spPr>
          <a:xfrm>
            <a:off x="4742959" y="4495800"/>
            <a:ext cx="4020041" cy="769441"/>
          </a:xfrm>
          <a:prstGeom prst="rect">
            <a:avLst/>
          </a:prstGeom>
          <a:noFill/>
        </p:spPr>
        <p:txBody>
          <a:bodyPr wrap="square" rtlCol="0">
            <a:spAutoFit/>
          </a:bodyPr>
          <a:lstStyle/>
          <a:p>
            <a:r>
              <a:rPr lang="en-US" sz="1100" dirty="0"/>
              <a:t>Enter values for forward drive distance and turn angle.</a:t>
            </a:r>
          </a:p>
          <a:p>
            <a:endParaRPr lang="en-US" sz="1100" dirty="0"/>
          </a:p>
          <a:p>
            <a:r>
              <a:rPr lang="en-US" sz="1100" dirty="0"/>
              <a:t>Close the commands with </a:t>
            </a:r>
            <a:r>
              <a:rPr lang="en-US" sz="1100" b="1" dirty="0"/>
              <a:t>alpha</a:t>
            </a:r>
            <a:r>
              <a:rPr lang="en-US" sz="1100" dirty="0"/>
              <a:t> quote </a:t>
            </a:r>
            <a:r>
              <a:rPr lang="en-US" sz="1100" b="1" dirty="0"/>
              <a:t>(plus key</a:t>
            </a:r>
            <a:r>
              <a:rPr lang="en-US" sz="1100" dirty="0"/>
              <a:t>) and </a:t>
            </a:r>
          </a:p>
          <a:p>
            <a:r>
              <a:rPr lang="en-US" sz="1100" b="1" dirty="0"/>
              <a:t>close </a:t>
            </a:r>
            <a:r>
              <a:rPr lang="en-US" sz="1100" b="1" dirty="0" err="1"/>
              <a:t>paren</a:t>
            </a:r>
            <a:r>
              <a:rPr lang="en-US" sz="1100" b="1" dirty="0"/>
              <a:t> ) </a:t>
            </a:r>
            <a:r>
              <a:rPr lang="en-US" sz="1100" dirty="0"/>
              <a:t>followed by </a:t>
            </a:r>
            <a:r>
              <a:rPr lang="en-US" sz="1100" b="1" dirty="0"/>
              <a:t>[enter] </a:t>
            </a:r>
            <a:r>
              <a:rPr lang="en-US" sz="1100" dirty="0"/>
              <a:t>to move to the next line.</a:t>
            </a:r>
          </a:p>
        </p:txBody>
      </p:sp>
      <p:sp>
        <p:nvSpPr>
          <p:cNvPr id="8" name="TextBox 7">
            <a:extLst>
              <a:ext uri="{FF2B5EF4-FFF2-40B4-BE49-F238E27FC236}">
                <a16:creationId xmlns:a16="http://schemas.microsoft.com/office/drawing/2014/main" id="{A7B28258-DA10-C143-BE28-81FD92EF8E30}"/>
              </a:ext>
            </a:extLst>
          </p:cNvPr>
          <p:cNvSpPr txBox="1"/>
          <p:nvPr/>
        </p:nvSpPr>
        <p:spPr>
          <a:xfrm>
            <a:off x="389061" y="5410200"/>
            <a:ext cx="4343400" cy="430887"/>
          </a:xfrm>
          <a:prstGeom prst="rect">
            <a:avLst/>
          </a:prstGeom>
          <a:noFill/>
        </p:spPr>
        <p:txBody>
          <a:bodyPr wrap="square" rtlCol="0">
            <a:spAutoFit/>
          </a:bodyPr>
          <a:lstStyle/>
          <a:p>
            <a:r>
              <a:rPr lang="en-US" sz="1100" dirty="0"/>
              <a:t>The program above is a framework for driving a square.</a:t>
            </a:r>
          </a:p>
          <a:p>
            <a:r>
              <a:rPr lang="en-US" sz="1100" dirty="0"/>
              <a:t>Enter values for distance and turn angle.</a:t>
            </a:r>
          </a:p>
        </p:txBody>
      </p:sp>
    </p:spTree>
    <p:extLst>
      <p:ext uri="{BB962C8B-B14F-4D97-AF65-F5344CB8AC3E}">
        <p14:creationId xmlns:p14="http://schemas.microsoft.com/office/powerpoint/2010/main" val="3955694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2C2-619B-4EE3-88D7-523FC1987FB5}"/>
              </a:ext>
            </a:extLst>
          </p:cNvPr>
          <p:cNvSpPr>
            <a:spLocks noGrp="1"/>
          </p:cNvSpPr>
          <p:nvPr>
            <p:ph type="title"/>
          </p:nvPr>
        </p:nvSpPr>
        <p:spPr/>
        <p:txBody>
          <a:bodyPr/>
          <a:lstStyle/>
          <a:p>
            <a:r>
              <a:rPr lang="en-US" dirty="0"/>
              <a:t>Quick Math Reminders</a:t>
            </a:r>
          </a:p>
        </p:txBody>
      </p:sp>
      <p:sp>
        <p:nvSpPr>
          <p:cNvPr id="3" name="Content Placeholder 2">
            <a:extLst>
              <a:ext uri="{FF2B5EF4-FFF2-40B4-BE49-F238E27FC236}">
                <a16:creationId xmlns:a16="http://schemas.microsoft.com/office/drawing/2014/main" id="{A4EE8989-C426-4301-89A7-1C7EEAE11558}"/>
              </a:ext>
            </a:extLst>
          </p:cNvPr>
          <p:cNvSpPr>
            <a:spLocks noGrp="1"/>
          </p:cNvSpPr>
          <p:nvPr>
            <p:ph sz="half" idx="1"/>
          </p:nvPr>
        </p:nvSpPr>
        <p:spPr>
          <a:xfrm>
            <a:off x="457200" y="1600200"/>
            <a:ext cx="4114800" cy="4525963"/>
          </a:xfrm>
        </p:spPr>
        <p:txBody>
          <a:bodyPr/>
          <a:lstStyle/>
          <a:p>
            <a:r>
              <a:rPr lang="en-US" dirty="0"/>
              <a:t>Complementary Angles:</a:t>
            </a:r>
          </a:p>
          <a:p>
            <a:pPr lvl="1"/>
            <a:r>
              <a:rPr lang="en-US" dirty="0"/>
              <a:t>Sum to 90 degrees</a:t>
            </a:r>
          </a:p>
          <a:p>
            <a:endParaRPr lang="en-US" dirty="0"/>
          </a:p>
        </p:txBody>
      </p:sp>
      <p:sp>
        <p:nvSpPr>
          <p:cNvPr id="4" name="Content Placeholder 3">
            <a:extLst>
              <a:ext uri="{FF2B5EF4-FFF2-40B4-BE49-F238E27FC236}">
                <a16:creationId xmlns:a16="http://schemas.microsoft.com/office/drawing/2014/main" id="{7692C7A1-24C2-484C-8956-2DBA79229A04}"/>
              </a:ext>
            </a:extLst>
          </p:cNvPr>
          <p:cNvSpPr>
            <a:spLocks noGrp="1"/>
          </p:cNvSpPr>
          <p:nvPr>
            <p:ph sz="half" idx="2"/>
          </p:nvPr>
        </p:nvSpPr>
        <p:spPr>
          <a:xfrm>
            <a:off x="4648200" y="1600200"/>
            <a:ext cx="4114800" cy="4525963"/>
          </a:xfrm>
        </p:spPr>
        <p:txBody>
          <a:bodyPr/>
          <a:lstStyle/>
          <a:p>
            <a:r>
              <a:rPr lang="en-US" dirty="0"/>
              <a:t>Supplementary Angles:</a:t>
            </a:r>
          </a:p>
          <a:p>
            <a:pPr lvl="1"/>
            <a:r>
              <a:rPr lang="en-US" dirty="0"/>
              <a:t>Sum to 180 degrees</a:t>
            </a:r>
          </a:p>
        </p:txBody>
      </p:sp>
      <p:pic>
        <p:nvPicPr>
          <p:cNvPr id="6" name="Picture 5">
            <a:extLst>
              <a:ext uri="{FF2B5EF4-FFF2-40B4-BE49-F238E27FC236}">
                <a16:creationId xmlns:a16="http://schemas.microsoft.com/office/drawing/2014/main" id="{CE9E0C80-FF78-4B8F-A0E5-8F616CE7A37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22256" y="3048000"/>
            <a:ext cx="3654516" cy="2743200"/>
          </a:xfrm>
          <a:prstGeom prst="rect">
            <a:avLst/>
          </a:prstGeom>
        </p:spPr>
      </p:pic>
      <p:pic>
        <p:nvPicPr>
          <p:cNvPr id="7" name="Picture 6">
            <a:extLst>
              <a:ext uri="{FF2B5EF4-FFF2-40B4-BE49-F238E27FC236}">
                <a16:creationId xmlns:a16="http://schemas.microsoft.com/office/drawing/2014/main" id="{D4958E8B-12A7-490A-BAE6-75BB515828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3400" y="3048000"/>
            <a:ext cx="3654517" cy="2743200"/>
          </a:xfrm>
          <a:prstGeom prst="rect">
            <a:avLst/>
          </a:prstGeom>
        </p:spPr>
      </p:pic>
    </p:spTree>
    <p:extLst>
      <p:ext uri="{BB962C8B-B14F-4D97-AF65-F5344CB8AC3E}">
        <p14:creationId xmlns:p14="http://schemas.microsoft.com/office/powerpoint/2010/main" val="208146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2C2-619B-4EE3-88D7-523FC1987FB5}"/>
              </a:ext>
            </a:extLst>
          </p:cNvPr>
          <p:cNvSpPr>
            <a:spLocks noGrp="1"/>
          </p:cNvSpPr>
          <p:nvPr>
            <p:ph type="title"/>
          </p:nvPr>
        </p:nvSpPr>
        <p:spPr/>
        <p:txBody>
          <a:bodyPr/>
          <a:lstStyle/>
          <a:p>
            <a:r>
              <a:rPr lang="en-US" dirty="0"/>
              <a:t>Quick Math Reminders</a:t>
            </a:r>
          </a:p>
        </p:txBody>
      </p:sp>
      <p:sp>
        <p:nvSpPr>
          <p:cNvPr id="3" name="Content Placeholder 2">
            <a:extLst>
              <a:ext uri="{FF2B5EF4-FFF2-40B4-BE49-F238E27FC236}">
                <a16:creationId xmlns:a16="http://schemas.microsoft.com/office/drawing/2014/main" id="{A4EE8989-C426-4301-89A7-1C7EEAE11558}"/>
              </a:ext>
            </a:extLst>
          </p:cNvPr>
          <p:cNvSpPr>
            <a:spLocks noGrp="1"/>
          </p:cNvSpPr>
          <p:nvPr>
            <p:ph sz="half" idx="1"/>
          </p:nvPr>
        </p:nvSpPr>
        <p:spPr>
          <a:xfrm>
            <a:off x="457200" y="1600200"/>
            <a:ext cx="4114800" cy="4525963"/>
          </a:xfrm>
        </p:spPr>
        <p:txBody>
          <a:bodyPr/>
          <a:lstStyle/>
          <a:p>
            <a:r>
              <a:rPr lang="en-US" dirty="0"/>
              <a:t>Exterior angles:</a:t>
            </a:r>
          </a:p>
          <a:p>
            <a:pPr marL="0" indent="0">
              <a:buNone/>
            </a:pPr>
            <a:endParaRPr lang="en-US" dirty="0"/>
          </a:p>
        </p:txBody>
      </p:sp>
      <p:sp>
        <p:nvSpPr>
          <p:cNvPr id="4" name="Content Placeholder 3">
            <a:extLst>
              <a:ext uri="{FF2B5EF4-FFF2-40B4-BE49-F238E27FC236}">
                <a16:creationId xmlns:a16="http://schemas.microsoft.com/office/drawing/2014/main" id="{7692C7A1-24C2-484C-8956-2DBA79229A04}"/>
              </a:ext>
            </a:extLst>
          </p:cNvPr>
          <p:cNvSpPr>
            <a:spLocks noGrp="1"/>
          </p:cNvSpPr>
          <p:nvPr>
            <p:ph sz="half" idx="2"/>
          </p:nvPr>
        </p:nvSpPr>
        <p:spPr>
          <a:xfrm>
            <a:off x="4648200" y="1600200"/>
            <a:ext cx="4114800" cy="4525963"/>
          </a:xfrm>
        </p:spPr>
        <p:txBody>
          <a:bodyPr/>
          <a:lstStyle/>
          <a:p>
            <a:pPr algn="just"/>
            <a:r>
              <a:rPr lang="en-US" dirty="0"/>
              <a:t>Interior Angles:</a:t>
            </a:r>
          </a:p>
        </p:txBody>
      </p:sp>
      <p:pic>
        <p:nvPicPr>
          <p:cNvPr id="8" name="Picture 7">
            <a:extLst>
              <a:ext uri="{FF2B5EF4-FFF2-40B4-BE49-F238E27FC236}">
                <a16:creationId xmlns:a16="http://schemas.microsoft.com/office/drawing/2014/main" id="{29481348-2526-4405-A116-CC1AE53ECC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7342" y="2819400"/>
            <a:ext cx="3654516" cy="2743200"/>
          </a:xfrm>
          <a:prstGeom prst="rect">
            <a:avLst/>
          </a:prstGeom>
        </p:spPr>
      </p:pic>
      <p:pic>
        <p:nvPicPr>
          <p:cNvPr id="5" name="Picture 4">
            <a:extLst>
              <a:ext uri="{FF2B5EF4-FFF2-40B4-BE49-F238E27FC236}">
                <a16:creationId xmlns:a16="http://schemas.microsoft.com/office/drawing/2014/main" id="{47008A68-465C-4978-B68B-575E7F5639DA}"/>
              </a:ext>
            </a:extLst>
          </p:cNvPr>
          <p:cNvPicPr>
            <a:picLocks noChangeAspect="1"/>
          </p:cNvPicPr>
          <p:nvPr/>
        </p:nvPicPr>
        <p:blipFill>
          <a:blip r:embed="rId3"/>
          <a:stretch>
            <a:fillRect/>
          </a:stretch>
        </p:blipFill>
        <p:spPr>
          <a:xfrm>
            <a:off x="4881612" y="2819400"/>
            <a:ext cx="3647975" cy="2743200"/>
          </a:xfrm>
          <a:prstGeom prst="rect">
            <a:avLst/>
          </a:prstGeom>
        </p:spPr>
      </p:pic>
    </p:spTree>
    <p:extLst>
      <p:ext uri="{BB962C8B-B14F-4D97-AF65-F5344CB8AC3E}">
        <p14:creationId xmlns:p14="http://schemas.microsoft.com/office/powerpoint/2010/main" val="2113388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0220733\Downloads\TIRover_ranger_TI84PCE_sensor.jpg"/>
          <p:cNvPicPr/>
          <p:nvPr/>
        </p:nvPicPr>
        <p:blipFill rotWithShape="1">
          <a:blip r:embed="rId2" cstate="hqprint">
            <a:extLst>
              <a:ext uri="{28A0092B-C50C-407E-A947-70E740481C1C}">
                <a14:useLocalDpi xmlns:a14="http://schemas.microsoft.com/office/drawing/2010/main"/>
              </a:ext>
            </a:extLst>
          </a:blip>
          <a:srcRect/>
          <a:stretch/>
        </p:blipFill>
        <p:spPr bwMode="auto">
          <a:xfrm>
            <a:off x="1639614" y="1395248"/>
            <a:ext cx="5864772" cy="4414345"/>
          </a:xfrm>
          <a:prstGeom prst="rect">
            <a:avLst/>
          </a:prstGeom>
          <a:noFill/>
          <a:ln>
            <a:noFill/>
          </a:ln>
          <a:extLst>
            <a:ext uri="{53640926-AAD7-44D8-BBD7-CCE9431645EC}">
              <a14:shadowObscured xmlns:a14="http://schemas.microsoft.com/office/drawing/2010/main"/>
            </a:ext>
          </a:extLst>
        </p:spPr>
      </p:pic>
      <p:sp>
        <p:nvSpPr>
          <p:cNvPr id="6" name="Title 5"/>
          <p:cNvSpPr>
            <a:spLocks noGrp="1"/>
          </p:cNvSpPr>
          <p:nvPr>
            <p:ph type="title"/>
          </p:nvPr>
        </p:nvSpPr>
        <p:spPr>
          <a:xfrm>
            <a:off x="89336" y="78830"/>
            <a:ext cx="8991600" cy="990600"/>
          </a:xfrm>
        </p:spPr>
        <p:txBody>
          <a:bodyPr/>
          <a:lstStyle/>
          <a:p>
            <a:pPr algn="ctr"/>
            <a:r>
              <a:rPr lang="en-US" dirty="0"/>
              <a:t>Meet the TI-Innovator™ Rover</a:t>
            </a:r>
          </a:p>
        </p:txBody>
      </p:sp>
    </p:spTree>
    <p:extLst>
      <p:ext uri="{BB962C8B-B14F-4D97-AF65-F5344CB8AC3E}">
        <p14:creationId xmlns:p14="http://schemas.microsoft.com/office/powerpoint/2010/main" val="2764945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4F5681B3-943B-754A-91D6-BA6C607830B3}"/>
              </a:ext>
            </a:extLst>
          </p:cNvPr>
          <p:cNvSpPr txBox="1">
            <a:spLocks/>
          </p:cNvSpPr>
          <p:nvPr/>
        </p:nvSpPr>
        <p:spPr bwMode="auto">
          <a:xfrm>
            <a:off x="4634274" y="1371601"/>
            <a:ext cx="4343400" cy="2819399"/>
          </a:xfrm>
          <a:prstGeom prst="rect">
            <a:avLst/>
          </a:pr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Lucida Grande"/>
              <a:buChar char="»"/>
              <a:defRPr sz="2800" kern="1200">
                <a:solidFill>
                  <a:schemeClr val="tx1"/>
                </a:solidFill>
                <a:latin typeface="+mn-lt"/>
                <a:ea typeface="Myriad Pro" panose="020B0503030403020204" pitchFamily="34" charset="0"/>
                <a:cs typeface="Myriad Pro"/>
              </a:defRPr>
            </a:lvl1pPr>
            <a:lvl2pPr marL="742950" indent="-285750" algn="l" rtl="0" eaLnBrk="0" fontAlgn="base" hangingPunct="0">
              <a:spcBef>
                <a:spcPct val="20000"/>
              </a:spcBef>
              <a:spcAft>
                <a:spcPct val="0"/>
              </a:spcAft>
              <a:buFont typeface="Lucida Grande"/>
              <a:buChar char="»"/>
              <a:defRPr sz="2400" kern="1200">
                <a:solidFill>
                  <a:schemeClr val="tx1"/>
                </a:solidFill>
                <a:latin typeface="+mn-lt"/>
                <a:ea typeface="Myriad Pro" panose="020B0503030403020204" pitchFamily="34" charset="0"/>
                <a:cs typeface="Myriad Pro"/>
              </a:defRPr>
            </a:lvl2pPr>
            <a:lvl3pPr marL="11430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3pPr>
            <a:lvl4pPr marL="16002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4pPr>
            <a:lvl5pPr marL="20574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Lucida Grande"/>
              <a:buNone/>
            </a:pPr>
            <a:r>
              <a:rPr lang="en-US" sz="2400" b="1" dirty="0">
                <a:solidFill>
                  <a:schemeClr val="bg1"/>
                </a:solidFill>
              </a:rPr>
              <a:t>Task: Drive the figure shown without crossing any lines  or going back over a line and without picking up the pen. </a:t>
            </a:r>
          </a:p>
          <a:p>
            <a:pPr marL="0" indent="0">
              <a:buFont typeface="Lucida Grande"/>
              <a:buNone/>
            </a:pPr>
            <a:r>
              <a:rPr lang="en-US" sz="2400" dirty="0">
                <a:solidFill>
                  <a:schemeClr val="bg1"/>
                </a:solidFill>
              </a:rPr>
              <a:t>When you are ready put the pen in and trace your path</a:t>
            </a:r>
            <a:endParaRPr lang="en-US" sz="2400" b="1" dirty="0">
              <a:solidFill>
                <a:schemeClr val="bg1"/>
              </a:solidFill>
            </a:endParaRPr>
          </a:p>
          <a:p>
            <a:pPr marL="0" indent="0">
              <a:buFont typeface="Lucida Grande"/>
              <a:buNone/>
            </a:pPr>
            <a:endParaRPr lang="en-US" sz="2400" b="1" dirty="0">
              <a:solidFill>
                <a:schemeClr val="bg1"/>
              </a:solidFill>
            </a:endParaRPr>
          </a:p>
          <a:p>
            <a:pPr marL="0" indent="0">
              <a:buFont typeface="Lucida Grande"/>
              <a:buNone/>
            </a:pPr>
            <a:endParaRPr lang="en-US" sz="1200" dirty="0"/>
          </a:p>
        </p:txBody>
      </p:sp>
      <p:sp>
        <p:nvSpPr>
          <p:cNvPr id="2" name="Title 1"/>
          <p:cNvSpPr>
            <a:spLocks noGrp="1"/>
          </p:cNvSpPr>
          <p:nvPr>
            <p:ph type="title"/>
          </p:nvPr>
        </p:nvSpPr>
        <p:spPr>
          <a:xfrm>
            <a:off x="457200" y="304800"/>
            <a:ext cx="8229600" cy="1143000"/>
          </a:xfrm>
        </p:spPr>
        <p:txBody>
          <a:bodyPr/>
          <a:lstStyle/>
          <a:p>
            <a:r>
              <a:rPr lang="en-US" dirty="0"/>
              <a:t>Logic Challenge</a:t>
            </a:r>
          </a:p>
        </p:txBody>
      </p:sp>
      <p:sp>
        <p:nvSpPr>
          <p:cNvPr id="8" name="Rectangle 7">
            <a:extLst>
              <a:ext uri="{FF2B5EF4-FFF2-40B4-BE49-F238E27FC236}">
                <a16:creationId xmlns:a16="http://schemas.microsoft.com/office/drawing/2014/main" id="{D15D02DD-6E78-40B7-AB5F-D11831FE9C41}"/>
              </a:ext>
            </a:extLst>
          </p:cNvPr>
          <p:cNvSpPr/>
          <p:nvPr/>
        </p:nvSpPr>
        <p:spPr>
          <a:xfrm>
            <a:off x="990600" y="3549869"/>
            <a:ext cx="24384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990600" y="1447800"/>
            <a:ext cx="2438400" cy="2102069"/>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0656A98E-A9A6-4F9E-8D3B-92B209441990-L0-001">
            <a:extLst>
              <a:ext uri="{FF2B5EF4-FFF2-40B4-BE49-F238E27FC236}">
                <a16:creationId xmlns:a16="http://schemas.microsoft.com/office/drawing/2014/main" id="{7AB99FB3-6F00-4826-B1C2-2FDDE962F1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34274" y="4267200"/>
            <a:ext cx="2680925" cy="201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935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36D2-AEB1-16E2-9BB2-E61735D231FD}"/>
              </a:ext>
            </a:extLst>
          </p:cNvPr>
          <p:cNvSpPr>
            <a:spLocks noGrp="1"/>
          </p:cNvSpPr>
          <p:nvPr>
            <p:ph type="title"/>
          </p:nvPr>
        </p:nvSpPr>
        <p:spPr>
          <a:xfrm>
            <a:off x="457200" y="-195180"/>
            <a:ext cx="8229600" cy="1143000"/>
          </a:xfrm>
        </p:spPr>
        <p:txBody>
          <a:bodyPr/>
          <a:lstStyle/>
          <a:p>
            <a:r>
              <a:rPr lang="en-US" sz="3600" dirty="0"/>
              <a:t>Where can you go next with TI-Rover?</a:t>
            </a:r>
          </a:p>
        </p:txBody>
      </p:sp>
      <p:grpSp>
        <p:nvGrpSpPr>
          <p:cNvPr id="10" name="Group 9">
            <a:extLst>
              <a:ext uri="{FF2B5EF4-FFF2-40B4-BE49-F238E27FC236}">
                <a16:creationId xmlns:a16="http://schemas.microsoft.com/office/drawing/2014/main" id="{DB907515-139C-DD8C-8BD8-BF4E8B41913B}"/>
              </a:ext>
            </a:extLst>
          </p:cNvPr>
          <p:cNvGrpSpPr/>
          <p:nvPr/>
        </p:nvGrpSpPr>
        <p:grpSpPr>
          <a:xfrm>
            <a:off x="150058" y="769822"/>
            <a:ext cx="2555459" cy="2652922"/>
            <a:chOff x="139576" y="1598096"/>
            <a:chExt cx="2723823" cy="2950763"/>
          </a:xfrm>
        </p:grpSpPr>
        <p:pic>
          <p:nvPicPr>
            <p:cNvPr id="7" name="Picture 6">
              <a:extLst>
                <a:ext uri="{FF2B5EF4-FFF2-40B4-BE49-F238E27FC236}">
                  <a16:creationId xmlns:a16="http://schemas.microsoft.com/office/drawing/2014/main" id="{84737781-9E3E-57D4-02E1-0BF08A08F4B6}"/>
                </a:ext>
              </a:extLst>
            </p:cNvPr>
            <p:cNvPicPr>
              <a:picLocks noChangeAspect="1"/>
            </p:cNvPicPr>
            <p:nvPr/>
          </p:nvPicPr>
          <p:blipFill>
            <a:blip r:embed="rId2"/>
            <a:stretch>
              <a:fillRect/>
            </a:stretch>
          </p:blipFill>
          <p:spPr>
            <a:xfrm>
              <a:off x="476253" y="1598096"/>
              <a:ext cx="1902698" cy="2530947"/>
            </a:xfrm>
            <a:prstGeom prst="rect">
              <a:avLst/>
            </a:prstGeom>
          </p:spPr>
        </p:pic>
        <p:sp>
          <p:nvSpPr>
            <p:cNvPr id="9" name="TextBox 8">
              <a:extLst>
                <a:ext uri="{FF2B5EF4-FFF2-40B4-BE49-F238E27FC236}">
                  <a16:creationId xmlns:a16="http://schemas.microsoft.com/office/drawing/2014/main" id="{487C0B66-A568-B8D5-CE5D-AD658B1DC9B2}"/>
                </a:ext>
              </a:extLst>
            </p:cNvPr>
            <p:cNvSpPr txBox="1"/>
            <p:nvPr/>
          </p:nvSpPr>
          <p:spPr>
            <a:xfrm>
              <a:off x="139576" y="4179527"/>
              <a:ext cx="2723823" cy="369332"/>
            </a:xfrm>
            <a:prstGeom prst="rect">
              <a:avLst/>
            </a:prstGeom>
            <a:noFill/>
          </p:spPr>
          <p:txBody>
            <a:bodyPr wrap="none" rtlCol="0">
              <a:spAutoFit/>
            </a:bodyPr>
            <a:lstStyle/>
            <a:p>
              <a:r>
                <a:rPr lang="en-US" dirty="0"/>
                <a:t>Drive an obstacle course</a:t>
              </a:r>
            </a:p>
          </p:txBody>
        </p:sp>
      </p:grpSp>
      <p:grpSp>
        <p:nvGrpSpPr>
          <p:cNvPr id="13" name="Group 12">
            <a:extLst>
              <a:ext uri="{FF2B5EF4-FFF2-40B4-BE49-F238E27FC236}">
                <a16:creationId xmlns:a16="http://schemas.microsoft.com/office/drawing/2014/main" id="{90FFD488-81E2-D39C-329F-D8B27601176D}"/>
              </a:ext>
            </a:extLst>
          </p:cNvPr>
          <p:cNvGrpSpPr/>
          <p:nvPr/>
        </p:nvGrpSpPr>
        <p:grpSpPr>
          <a:xfrm>
            <a:off x="3151966" y="786731"/>
            <a:ext cx="1593639" cy="2636013"/>
            <a:chOff x="3200075" y="1585397"/>
            <a:chExt cx="1748253" cy="2933730"/>
          </a:xfrm>
        </p:grpSpPr>
        <p:pic>
          <p:nvPicPr>
            <p:cNvPr id="11" name="Picture 10">
              <a:extLst>
                <a:ext uri="{FF2B5EF4-FFF2-40B4-BE49-F238E27FC236}">
                  <a16:creationId xmlns:a16="http://schemas.microsoft.com/office/drawing/2014/main" id="{5ECE6C15-13FD-5451-F1AC-8EB122B078F0}"/>
                </a:ext>
              </a:extLst>
            </p:cNvPr>
            <p:cNvPicPr>
              <a:picLocks noChangeAspect="1"/>
            </p:cNvPicPr>
            <p:nvPr/>
          </p:nvPicPr>
          <p:blipFill>
            <a:blip r:embed="rId3"/>
            <a:stretch>
              <a:fillRect/>
            </a:stretch>
          </p:blipFill>
          <p:spPr>
            <a:xfrm>
              <a:off x="3200075" y="1585397"/>
              <a:ext cx="1748253" cy="2489148"/>
            </a:xfrm>
            <a:prstGeom prst="rect">
              <a:avLst/>
            </a:prstGeom>
          </p:spPr>
        </p:pic>
        <p:sp>
          <p:nvSpPr>
            <p:cNvPr id="12" name="TextBox 11">
              <a:extLst>
                <a:ext uri="{FF2B5EF4-FFF2-40B4-BE49-F238E27FC236}">
                  <a16:creationId xmlns:a16="http://schemas.microsoft.com/office/drawing/2014/main" id="{D15F445C-4C88-4B6D-BA75-4047E6E41ECF}"/>
                </a:ext>
              </a:extLst>
            </p:cNvPr>
            <p:cNvSpPr txBox="1"/>
            <p:nvPr/>
          </p:nvSpPr>
          <p:spPr>
            <a:xfrm>
              <a:off x="3200075" y="4149795"/>
              <a:ext cx="1659429" cy="369332"/>
            </a:xfrm>
            <a:prstGeom prst="rect">
              <a:avLst/>
            </a:prstGeom>
            <a:noFill/>
          </p:spPr>
          <p:txBody>
            <a:bodyPr wrap="none" rtlCol="0">
              <a:spAutoFit/>
            </a:bodyPr>
            <a:lstStyle/>
            <a:p>
              <a:r>
                <a:rPr lang="en-US" dirty="0"/>
                <a:t>Drive a design</a:t>
              </a:r>
            </a:p>
          </p:txBody>
        </p:sp>
      </p:grpSp>
      <p:grpSp>
        <p:nvGrpSpPr>
          <p:cNvPr id="17" name="Group 16">
            <a:extLst>
              <a:ext uri="{FF2B5EF4-FFF2-40B4-BE49-F238E27FC236}">
                <a16:creationId xmlns:a16="http://schemas.microsoft.com/office/drawing/2014/main" id="{7E6CD35A-BB5D-47D5-3D20-909C3B529EDA}"/>
              </a:ext>
            </a:extLst>
          </p:cNvPr>
          <p:cNvGrpSpPr/>
          <p:nvPr/>
        </p:nvGrpSpPr>
        <p:grpSpPr>
          <a:xfrm>
            <a:off x="5394969" y="790497"/>
            <a:ext cx="2834632" cy="2632247"/>
            <a:chOff x="5424869" y="1568071"/>
            <a:chExt cx="2844531" cy="2585899"/>
          </a:xfrm>
        </p:grpSpPr>
        <p:pic>
          <p:nvPicPr>
            <p:cNvPr id="14" name="Picture 13">
              <a:extLst>
                <a:ext uri="{FF2B5EF4-FFF2-40B4-BE49-F238E27FC236}">
                  <a16:creationId xmlns:a16="http://schemas.microsoft.com/office/drawing/2014/main" id="{32E93F7F-7B40-1994-457B-3DEA0C0DEFB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24869" y="1568071"/>
              <a:ext cx="2844531" cy="2216567"/>
            </a:xfrm>
            <a:prstGeom prst="rect">
              <a:avLst/>
            </a:prstGeom>
          </p:spPr>
        </p:pic>
        <p:sp>
          <p:nvSpPr>
            <p:cNvPr id="15" name="TextBox 14">
              <a:extLst>
                <a:ext uri="{FF2B5EF4-FFF2-40B4-BE49-F238E27FC236}">
                  <a16:creationId xmlns:a16="http://schemas.microsoft.com/office/drawing/2014/main" id="{85572C5F-257D-6081-9E40-60FE58B6C949}"/>
                </a:ext>
              </a:extLst>
            </p:cNvPr>
            <p:cNvSpPr txBox="1"/>
            <p:nvPr/>
          </p:nvSpPr>
          <p:spPr>
            <a:xfrm>
              <a:off x="6075128" y="3784638"/>
              <a:ext cx="1544012" cy="369332"/>
            </a:xfrm>
            <a:prstGeom prst="rect">
              <a:avLst/>
            </a:prstGeom>
            <a:noFill/>
          </p:spPr>
          <p:txBody>
            <a:bodyPr wrap="none" rtlCol="0">
              <a:spAutoFit/>
            </a:bodyPr>
            <a:lstStyle/>
            <a:p>
              <a:r>
                <a:rPr lang="en-US" dirty="0"/>
                <a:t>Draw artwork</a:t>
              </a:r>
            </a:p>
          </p:txBody>
        </p:sp>
      </p:grpSp>
      <p:grpSp>
        <p:nvGrpSpPr>
          <p:cNvPr id="19" name="Group 18">
            <a:extLst>
              <a:ext uri="{FF2B5EF4-FFF2-40B4-BE49-F238E27FC236}">
                <a16:creationId xmlns:a16="http://schemas.microsoft.com/office/drawing/2014/main" id="{FCF2817F-7615-535D-DF7E-35E57D6BA1E7}"/>
              </a:ext>
            </a:extLst>
          </p:cNvPr>
          <p:cNvGrpSpPr/>
          <p:nvPr/>
        </p:nvGrpSpPr>
        <p:grpSpPr>
          <a:xfrm>
            <a:off x="243983" y="3817758"/>
            <a:ext cx="1851789" cy="2558711"/>
            <a:chOff x="243983" y="3817758"/>
            <a:chExt cx="1851789" cy="2558711"/>
          </a:xfrm>
        </p:grpSpPr>
        <p:pic>
          <p:nvPicPr>
            <p:cNvPr id="16" name="Picture 15">
              <a:extLst>
                <a:ext uri="{FF2B5EF4-FFF2-40B4-BE49-F238E27FC236}">
                  <a16:creationId xmlns:a16="http://schemas.microsoft.com/office/drawing/2014/main" id="{C96307FD-6D92-3032-76CA-F9F69EE7A39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7200" y="3817758"/>
              <a:ext cx="1425356" cy="2189379"/>
            </a:xfrm>
            <a:prstGeom prst="rect">
              <a:avLst/>
            </a:prstGeom>
          </p:spPr>
        </p:pic>
        <p:sp>
          <p:nvSpPr>
            <p:cNvPr id="18" name="TextBox 17">
              <a:extLst>
                <a:ext uri="{FF2B5EF4-FFF2-40B4-BE49-F238E27FC236}">
                  <a16:creationId xmlns:a16="http://schemas.microsoft.com/office/drawing/2014/main" id="{5531FD84-D63B-2E37-A5DE-D8F82F289B0B}"/>
                </a:ext>
              </a:extLst>
            </p:cNvPr>
            <p:cNvSpPr txBox="1"/>
            <p:nvPr/>
          </p:nvSpPr>
          <p:spPr>
            <a:xfrm>
              <a:off x="243983" y="6007137"/>
              <a:ext cx="1851789" cy="369332"/>
            </a:xfrm>
            <a:prstGeom prst="rect">
              <a:avLst/>
            </a:prstGeom>
            <a:noFill/>
          </p:spPr>
          <p:txBody>
            <a:bodyPr wrap="none" rtlCol="0">
              <a:spAutoFit/>
            </a:bodyPr>
            <a:lstStyle/>
            <a:p>
              <a:r>
                <a:rPr lang="en-US" dirty="0"/>
                <a:t>Park your Rover</a:t>
              </a:r>
            </a:p>
          </p:txBody>
        </p:sp>
      </p:grpSp>
      <p:grpSp>
        <p:nvGrpSpPr>
          <p:cNvPr id="22" name="Group 21">
            <a:extLst>
              <a:ext uri="{FF2B5EF4-FFF2-40B4-BE49-F238E27FC236}">
                <a16:creationId xmlns:a16="http://schemas.microsoft.com/office/drawing/2014/main" id="{9260A06F-425C-2829-7418-816FCCFC8DD5}"/>
              </a:ext>
            </a:extLst>
          </p:cNvPr>
          <p:cNvGrpSpPr/>
          <p:nvPr/>
        </p:nvGrpSpPr>
        <p:grpSpPr>
          <a:xfrm>
            <a:off x="2239142" y="3555823"/>
            <a:ext cx="1928733" cy="2959145"/>
            <a:chOff x="2239142" y="3555823"/>
            <a:chExt cx="1928733" cy="2959145"/>
          </a:xfrm>
        </p:grpSpPr>
        <p:pic>
          <p:nvPicPr>
            <p:cNvPr id="20" name="Picture 19">
              <a:extLst>
                <a:ext uri="{FF2B5EF4-FFF2-40B4-BE49-F238E27FC236}">
                  <a16:creationId xmlns:a16="http://schemas.microsoft.com/office/drawing/2014/main" id="{B8E0CC84-5F96-2814-F560-2A2852321FE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77615" y="3555823"/>
              <a:ext cx="1851789" cy="2318235"/>
            </a:xfrm>
            <a:prstGeom prst="rect">
              <a:avLst/>
            </a:prstGeom>
          </p:spPr>
        </p:pic>
        <p:sp>
          <p:nvSpPr>
            <p:cNvPr id="21" name="TextBox 20">
              <a:extLst>
                <a:ext uri="{FF2B5EF4-FFF2-40B4-BE49-F238E27FC236}">
                  <a16:creationId xmlns:a16="http://schemas.microsoft.com/office/drawing/2014/main" id="{45806126-A054-C187-B6BE-A6BA7059A757}"/>
                </a:ext>
              </a:extLst>
            </p:cNvPr>
            <p:cNvSpPr txBox="1"/>
            <p:nvPr/>
          </p:nvSpPr>
          <p:spPr>
            <a:xfrm>
              <a:off x="2239142" y="5868637"/>
              <a:ext cx="1928733" cy="646331"/>
            </a:xfrm>
            <a:prstGeom prst="rect">
              <a:avLst/>
            </a:prstGeom>
            <a:noFill/>
          </p:spPr>
          <p:txBody>
            <a:bodyPr wrap="none" rtlCol="0">
              <a:spAutoFit/>
            </a:bodyPr>
            <a:lstStyle/>
            <a:p>
              <a:r>
                <a:rPr lang="en-US" dirty="0"/>
                <a:t>Use a For loop</a:t>
              </a:r>
            </a:p>
            <a:p>
              <a:r>
                <a:rPr lang="en-US" dirty="0"/>
                <a:t>to draw polygons</a:t>
              </a:r>
            </a:p>
          </p:txBody>
        </p:sp>
      </p:grpSp>
      <p:grpSp>
        <p:nvGrpSpPr>
          <p:cNvPr id="26" name="Group 25">
            <a:extLst>
              <a:ext uri="{FF2B5EF4-FFF2-40B4-BE49-F238E27FC236}">
                <a16:creationId xmlns:a16="http://schemas.microsoft.com/office/drawing/2014/main" id="{9AC7A550-3EC3-1D1F-453E-0E8722A7C60A}"/>
              </a:ext>
            </a:extLst>
          </p:cNvPr>
          <p:cNvGrpSpPr/>
          <p:nvPr/>
        </p:nvGrpSpPr>
        <p:grpSpPr>
          <a:xfrm>
            <a:off x="4206348" y="3561243"/>
            <a:ext cx="1873270" cy="2641401"/>
            <a:chOff x="6704115" y="3550401"/>
            <a:chExt cx="1873270" cy="2641401"/>
          </a:xfrm>
        </p:grpSpPr>
        <p:pic>
          <p:nvPicPr>
            <p:cNvPr id="24" name="Picture 23">
              <a:extLst>
                <a:ext uri="{FF2B5EF4-FFF2-40B4-BE49-F238E27FC236}">
                  <a16:creationId xmlns:a16="http://schemas.microsoft.com/office/drawing/2014/main" id="{B2FCC20C-13C0-7494-9CA2-620DACEA777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866385" y="3550401"/>
              <a:ext cx="1527250" cy="2318236"/>
            </a:xfrm>
            <a:prstGeom prst="rect">
              <a:avLst/>
            </a:prstGeom>
          </p:spPr>
        </p:pic>
        <p:sp>
          <p:nvSpPr>
            <p:cNvPr id="25" name="TextBox 24">
              <a:extLst>
                <a:ext uri="{FF2B5EF4-FFF2-40B4-BE49-F238E27FC236}">
                  <a16:creationId xmlns:a16="http://schemas.microsoft.com/office/drawing/2014/main" id="{F1049E15-FC83-6E2A-EF5A-9B432AAC6072}"/>
                </a:ext>
              </a:extLst>
            </p:cNvPr>
            <p:cNvSpPr txBox="1"/>
            <p:nvPr/>
          </p:nvSpPr>
          <p:spPr>
            <a:xfrm>
              <a:off x="6704115" y="5822470"/>
              <a:ext cx="1873270" cy="369332"/>
            </a:xfrm>
            <a:prstGeom prst="rect">
              <a:avLst/>
            </a:prstGeom>
            <a:noFill/>
          </p:spPr>
          <p:txBody>
            <a:bodyPr wrap="none" rtlCol="0">
              <a:spAutoFit/>
            </a:bodyPr>
            <a:lstStyle/>
            <a:p>
              <a:r>
                <a:rPr lang="en-US" dirty="0"/>
                <a:t>Write your name</a:t>
              </a:r>
            </a:p>
          </p:txBody>
        </p:sp>
      </p:grpSp>
      <p:pic>
        <p:nvPicPr>
          <p:cNvPr id="27" name="Picture 26">
            <a:extLst>
              <a:ext uri="{FF2B5EF4-FFF2-40B4-BE49-F238E27FC236}">
                <a16:creationId xmlns:a16="http://schemas.microsoft.com/office/drawing/2014/main" id="{7EDEAA45-ADF2-9121-0D7D-EE79B89B3F7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203789" y="3503378"/>
            <a:ext cx="1797286" cy="2256295"/>
          </a:xfrm>
          <a:prstGeom prst="rect">
            <a:avLst/>
          </a:prstGeom>
        </p:spPr>
      </p:pic>
      <p:sp>
        <p:nvSpPr>
          <p:cNvPr id="28" name="TextBox 27">
            <a:extLst>
              <a:ext uri="{FF2B5EF4-FFF2-40B4-BE49-F238E27FC236}">
                <a16:creationId xmlns:a16="http://schemas.microsoft.com/office/drawing/2014/main" id="{2816AAC1-3E0A-7106-FAED-5D5C373D54E1}"/>
              </a:ext>
            </a:extLst>
          </p:cNvPr>
          <p:cNvSpPr txBox="1"/>
          <p:nvPr/>
        </p:nvSpPr>
        <p:spPr>
          <a:xfrm>
            <a:off x="6165797" y="5732711"/>
            <a:ext cx="1800493" cy="369332"/>
          </a:xfrm>
          <a:prstGeom prst="rect">
            <a:avLst/>
          </a:prstGeom>
          <a:noFill/>
        </p:spPr>
        <p:txBody>
          <a:bodyPr wrap="none" rtlCol="0">
            <a:spAutoFit/>
          </a:bodyPr>
          <a:lstStyle/>
          <a:p>
            <a:r>
              <a:rPr lang="en-US" dirty="0"/>
              <a:t>Navigate a map</a:t>
            </a:r>
          </a:p>
        </p:txBody>
      </p:sp>
    </p:spTree>
    <p:extLst>
      <p:ext uri="{BB962C8B-B14F-4D97-AF65-F5344CB8AC3E}">
        <p14:creationId xmlns:p14="http://schemas.microsoft.com/office/powerpoint/2010/main" val="2589630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2C2-619B-4EE3-88D7-523FC1987FB5}"/>
              </a:ext>
            </a:extLst>
          </p:cNvPr>
          <p:cNvSpPr>
            <a:spLocks noGrp="1"/>
          </p:cNvSpPr>
          <p:nvPr>
            <p:ph type="title"/>
          </p:nvPr>
        </p:nvSpPr>
        <p:spPr/>
        <p:txBody>
          <a:bodyPr/>
          <a:lstStyle/>
          <a:p>
            <a:r>
              <a:rPr lang="en-US" dirty="0"/>
              <a:t>Quick Math Reminders</a:t>
            </a:r>
          </a:p>
        </p:txBody>
      </p:sp>
      <p:sp>
        <p:nvSpPr>
          <p:cNvPr id="3" name="Content Placeholder 2">
            <a:extLst>
              <a:ext uri="{FF2B5EF4-FFF2-40B4-BE49-F238E27FC236}">
                <a16:creationId xmlns:a16="http://schemas.microsoft.com/office/drawing/2014/main" id="{A4EE8989-C426-4301-89A7-1C7EEAE11558}"/>
              </a:ext>
            </a:extLst>
          </p:cNvPr>
          <p:cNvSpPr>
            <a:spLocks noGrp="1"/>
          </p:cNvSpPr>
          <p:nvPr>
            <p:ph sz="half" idx="1"/>
          </p:nvPr>
        </p:nvSpPr>
        <p:spPr>
          <a:xfrm>
            <a:off x="2514600" y="1417638"/>
            <a:ext cx="4114800" cy="4525963"/>
          </a:xfrm>
        </p:spPr>
        <p:txBody>
          <a:bodyPr/>
          <a:lstStyle/>
          <a:p>
            <a:r>
              <a:rPr lang="en-US" dirty="0"/>
              <a:t>Pythagorean Theorem</a:t>
            </a:r>
          </a:p>
          <a:p>
            <a:pPr marL="0" indent="0">
              <a:buNone/>
            </a:pPr>
            <a:endParaRPr lang="en-US" dirty="0"/>
          </a:p>
        </p:txBody>
      </p:sp>
      <p:pic>
        <p:nvPicPr>
          <p:cNvPr id="9" name="Picture 8">
            <a:extLst>
              <a:ext uri="{FF2B5EF4-FFF2-40B4-BE49-F238E27FC236}">
                <a16:creationId xmlns:a16="http://schemas.microsoft.com/office/drawing/2014/main" id="{0BFA793A-0F7C-48CC-B36C-B7292F15151E}"/>
              </a:ext>
            </a:extLst>
          </p:cNvPr>
          <p:cNvPicPr>
            <a:picLocks noChangeAspect="1"/>
          </p:cNvPicPr>
          <p:nvPr/>
        </p:nvPicPr>
        <p:blipFill>
          <a:blip r:embed="rId2"/>
          <a:stretch>
            <a:fillRect/>
          </a:stretch>
        </p:blipFill>
        <p:spPr>
          <a:xfrm>
            <a:off x="2271712" y="2133600"/>
            <a:ext cx="4600575" cy="3459535"/>
          </a:xfrm>
          <a:prstGeom prst="rect">
            <a:avLst/>
          </a:prstGeom>
        </p:spPr>
      </p:pic>
    </p:spTree>
    <p:extLst>
      <p:ext uri="{BB962C8B-B14F-4D97-AF65-F5344CB8AC3E}">
        <p14:creationId xmlns:p14="http://schemas.microsoft.com/office/powerpoint/2010/main" val="1842304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D804040A-9C8D-D648-976C-4C19C9B89FD2}"/>
              </a:ext>
            </a:extLst>
          </p:cNvPr>
          <p:cNvSpPr txBox="1">
            <a:spLocks/>
          </p:cNvSpPr>
          <p:nvPr/>
        </p:nvSpPr>
        <p:spPr bwMode="auto">
          <a:xfrm>
            <a:off x="4648200" y="1371600"/>
            <a:ext cx="4343400" cy="2819399"/>
          </a:xfrm>
          <a:prstGeom prst="rect">
            <a:avLst/>
          </a:prstGeom>
          <a:solidFill>
            <a:schemeClr val="accent1"/>
          </a:solidFill>
          <a:ln>
            <a:solidFill>
              <a:schemeClr val="accent1"/>
            </a:solidFill>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Lucida Grande"/>
              <a:buChar char="»"/>
              <a:defRPr sz="2800" kern="1200">
                <a:solidFill>
                  <a:schemeClr val="tx1"/>
                </a:solidFill>
                <a:latin typeface="+mn-lt"/>
                <a:ea typeface="Myriad Pro" panose="020B0503030403020204" pitchFamily="34" charset="0"/>
                <a:cs typeface="Myriad Pro"/>
              </a:defRPr>
            </a:lvl1pPr>
            <a:lvl2pPr marL="742950" indent="-285750" algn="l" rtl="0" eaLnBrk="0" fontAlgn="base" hangingPunct="0">
              <a:spcBef>
                <a:spcPct val="20000"/>
              </a:spcBef>
              <a:spcAft>
                <a:spcPct val="0"/>
              </a:spcAft>
              <a:buFont typeface="Lucida Grande"/>
              <a:buChar char="»"/>
              <a:defRPr sz="2400" kern="1200">
                <a:solidFill>
                  <a:schemeClr val="tx1"/>
                </a:solidFill>
                <a:latin typeface="+mn-lt"/>
                <a:ea typeface="Myriad Pro" panose="020B0503030403020204" pitchFamily="34" charset="0"/>
                <a:cs typeface="Myriad Pro"/>
              </a:defRPr>
            </a:lvl2pPr>
            <a:lvl3pPr marL="1143000" indent="-228600" algn="l" rtl="0" eaLnBrk="0" fontAlgn="base" hangingPunct="0">
              <a:spcBef>
                <a:spcPct val="20000"/>
              </a:spcBef>
              <a:spcAft>
                <a:spcPct val="0"/>
              </a:spcAft>
              <a:buFont typeface="Lucida Grande"/>
              <a:buChar char="»"/>
              <a:defRPr sz="2000" kern="1200">
                <a:solidFill>
                  <a:schemeClr val="tx1"/>
                </a:solidFill>
                <a:latin typeface="+mn-lt"/>
                <a:ea typeface="Myriad Pro" panose="020B0503030403020204" pitchFamily="34" charset="0"/>
                <a:cs typeface="Myriad Pro"/>
              </a:defRPr>
            </a:lvl3pPr>
            <a:lvl4pPr marL="16002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4pPr>
            <a:lvl5pPr marL="2057400" indent="-228600" algn="l" rtl="0" eaLnBrk="0" fontAlgn="base" hangingPunct="0">
              <a:spcBef>
                <a:spcPct val="20000"/>
              </a:spcBef>
              <a:spcAft>
                <a:spcPct val="0"/>
              </a:spcAft>
              <a:buFont typeface="Lucida Grande"/>
              <a:buChar char="»"/>
              <a:defRPr sz="1800" kern="1200">
                <a:solidFill>
                  <a:schemeClr val="tx1"/>
                </a:solidFill>
                <a:latin typeface="+mn-lt"/>
                <a:ea typeface="Myriad Pro" panose="020B0503030403020204" pitchFamily="34" charset="0"/>
                <a:cs typeface="Myriad Pro"/>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Lucida Grande"/>
              <a:buNone/>
            </a:pPr>
            <a:r>
              <a:rPr lang="en-US" sz="2400" b="1" dirty="0">
                <a:solidFill>
                  <a:schemeClr val="bg1"/>
                </a:solidFill>
              </a:rPr>
              <a:t>Task: Drive the figure shown without crossing any lines or going back over a line and without picking up the pen. </a:t>
            </a:r>
          </a:p>
          <a:p>
            <a:pPr marL="0" indent="0">
              <a:buFont typeface="Lucida Grande"/>
              <a:buNone/>
            </a:pPr>
            <a:r>
              <a:rPr lang="en-US" sz="2400" dirty="0">
                <a:solidFill>
                  <a:schemeClr val="bg1"/>
                </a:solidFill>
              </a:rPr>
              <a:t>When you are ready put the pen in and trace your path</a:t>
            </a:r>
            <a:endParaRPr lang="en-US" sz="2400" b="1" dirty="0">
              <a:solidFill>
                <a:schemeClr val="bg1"/>
              </a:solidFill>
            </a:endParaRPr>
          </a:p>
          <a:p>
            <a:pPr marL="0" indent="0">
              <a:buFont typeface="Lucida Grande"/>
              <a:buNone/>
            </a:pPr>
            <a:endParaRPr lang="en-US" sz="2400" b="1" dirty="0">
              <a:solidFill>
                <a:schemeClr val="bg1"/>
              </a:solidFill>
            </a:endParaRPr>
          </a:p>
          <a:p>
            <a:pPr marL="0" indent="0">
              <a:buFont typeface="Lucida Grande"/>
              <a:buNone/>
            </a:pPr>
            <a:endParaRPr lang="en-US" sz="1200" dirty="0"/>
          </a:p>
        </p:txBody>
      </p:sp>
      <p:sp>
        <p:nvSpPr>
          <p:cNvPr id="2" name="Title 1"/>
          <p:cNvSpPr>
            <a:spLocks noGrp="1"/>
          </p:cNvSpPr>
          <p:nvPr>
            <p:ph type="title"/>
          </p:nvPr>
        </p:nvSpPr>
        <p:spPr>
          <a:xfrm>
            <a:off x="457200" y="304800"/>
            <a:ext cx="8229600" cy="1143000"/>
          </a:xfrm>
        </p:spPr>
        <p:txBody>
          <a:bodyPr/>
          <a:lstStyle/>
          <a:p>
            <a:r>
              <a:rPr lang="en-US" dirty="0"/>
              <a:t>Logic Challenge 2</a:t>
            </a:r>
          </a:p>
        </p:txBody>
      </p:sp>
      <p:grpSp>
        <p:nvGrpSpPr>
          <p:cNvPr id="10" name="Group 9">
            <a:extLst>
              <a:ext uri="{FF2B5EF4-FFF2-40B4-BE49-F238E27FC236}">
                <a16:creationId xmlns:a16="http://schemas.microsoft.com/office/drawing/2014/main" id="{C6CF844F-9EC6-4160-B0A3-106C79D01AFD}"/>
              </a:ext>
            </a:extLst>
          </p:cNvPr>
          <p:cNvGrpSpPr/>
          <p:nvPr/>
        </p:nvGrpSpPr>
        <p:grpSpPr>
          <a:xfrm>
            <a:off x="990600" y="1447800"/>
            <a:ext cx="2438400" cy="4540469"/>
            <a:chOff x="1265495" y="2272125"/>
            <a:chExt cx="2133600" cy="3972910"/>
          </a:xfrm>
        </p:grpSpPr>
        <p:sp>
          <p:nvSpPr>
            <p:cNvPr id="8" name="Rectangle 7">
              <a:extLst>
                <a:ext uri="{FF2B5EF4-FFF2-40B4-BE49-F238E27FC236}">
                  <a16:creationId xmlns:a16="http://schemas.microsoft.com/office/drawing/2014/main" id="{D15D02DD-6E78-40B7-AB5F-D11831FE9C41}"/>
                </a:ext>
              </a:extLst>
            </p:cNvPr>
            <p:cNvSpPr/>
            <p:nvPr/>
          </p:nvSpPr>
          <p:spPr>
            <a:xfrm>
              <a:off x="1265495" y="4111435"/>
              <a:ext cx="2133600"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1265495" y="2272125"/>
              <a:ext cx="2133600" cy="183931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61B43641-A360-4828-9DA3-E5B3A44260BE}"/>
              </a:ext>
            </a:extLst>
          </p:cNvPr>
          <p:cNvCxnSpPr>
            <a:cxnSpLocks/>
            <a:endCxn id="9" idx="4"/>
          </p:cNvCxnSpPr>
          <p:nvPr/>
        </p:nvCxnSpPr>
        <p:spPr>
          <a:xfrm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21AF74-08FA-45CF-AA70-CB9AF3F494B9}"/>
              </a:ext>
            </a:extLst>
          </p:cNvPr>
          <p:cNvCxnSpPr>
            <a:cxnSpLocks/>
            <a:endCxn id="9" idx="2"/>
          </p:cNvCxnSpPr>
          <p:nvPr/>
        </p:nvCxnSpPr>
        <p:spPr>
          <a:xfrm flipH="1"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884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Logic Challenge 2</a:t>
            </a:r>
          </a:p>
        </p:txBody>
      </p:sp>
      <p:grpSp>
        <p:nvGrpSpPr>
          <p:cNvPr id="10" name="Group 9">
            <a:extLst>
              <a:ext uri="{FF2B5EF4-FFF2-40B4-BE49-F238E27FC236}">
                <a16:creationId xmlns:a16="http://schemas.microsoft.com/office/drawing/2014/main" id="{C6CF844F-9EC6-4160-B0A3-106C79D01AFD}"/>
              </a:ext>
            </a:extLst>
          </p:cNvPr>
          <p:cNvGrpSpPr/>
          <p:nvPr/>
        </p:nvGrpSpPr>
        <p:grpSpPr>
          <a:xfrm>
            <a:off x="990600" y="1447800"/>
            <a:ext cx="2438400" cy="4540469"/>
            <a:chOff x="1265495" y="2272125"/>
            <a:chExt cx="2133600" cy="3972910"/>
          </a:xfrm>
        </p:grpSpPr>
        <p:sp>
          <p:nvSpPr>
            <p:cNvPr id="8" name="Rectangle 7">
              <a:extLst>
                <a:ext uri="{FF2B5EF4-FFF2-40B4-BE49-F238E27FC236}">
                  <a16:creationId xmlns:a16="http://schemas.microsoft.com/office/drawing/2014/main" id="{D15D02DD-6E78-40B7-AB5F-D11831FE9C41}"/>
                </a:ext>
              </a:extLst>
            </p:cNvPr>
            <p:cNvSpPr/>
            <p:nvPr/>
          </p:nvSpPr>
          <p:spPr>
            <a:xfrm>
              <a:off x="1265495" y="4111435"/>
              <a:ext cx="2133600"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B251078-674C-4EF0-8DF0-4B78005196AA}"/>
                </a:ext>
              </a:extLst>
            </p:cNvPr>
            <p:cNvSpPr/>
            <p:nvPr/>
          </p:nvSpPr>
          <p:spPr>
            <a:xfrm>
              <a:off x="1265495" y="2272125"/>
              <a:ext cx="2133600" cy="183931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61B43641-A360-4828-9DA3-E5B3A44260BE}"/>
              </a:ext>
            </a:extLst>
          </p:cNvPr>
          <p:cNvCxnSpPr>
            <a:cxnSpLocks/>
            <a:endCxn id="9" idx="4"/>
          </p:cNvCxnSpPr>
          <p:nvPr/>
        </p:nvCxnSpPr>
        <p:spPr>
          <a:xfrm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21AF74-08FA-45CF-AA70-CB9AF3F494B9}"/>
              </a:ext>
            </a:extLst>
          </p:cNvPr>
          <p:cNvCxnSpPr>
            <a:cxnSpLocks/>
            <a:endCxn id="9" idx="2"/>
          </p:cNvCxnSpPr>
          <p:nvPr/>
        </p:nvCxnSpPr>
        <p:spPr>
          <a:xfrm flipH="1" flipV="1">
            <a:off x="990600" y="3549869"/>
            <a:ext cx="2438400" cy="2438400"/>
          </a:xfrm>
          <a:prstGeom prst="line">
            <a:avLst/>
          </a:prstGeom>
          <a:ln w="28575">
            <a:solidFill>
              <a:srgbClr val="991A1F"/>
            </a:solidFill>
          </a:ln>
        </p:spPr>
        <p:style>
          <a:lnRef idx="1">
            <a:schemeClr val="accent1"/>
          </a:lnRef>
          <a:fillRef idx="0">
            <a:schemeClr val="accent1"/>
          </a:fillRef>
          <a:effectRef idx="0">
            <a:schemeClr val="accent1"/>
          </a:effectRef>
          <a:fontRef idx="minor">
            <a:schemeClr val="tx1"/>
          </a:fontRef>
        </p:style>
      </p:cxnSp>
      <p:pic>
        <p:nvPicPr>
          <p:cNvPr id="1026" name="Picture 2" descr="0656A98E-A9A6-4F9E-8D3B-92B209441990-L0-001">
            <a:extLst>
              <a:ext uri="{FF2B5EF4-FFF2-40B4-BE49-F238E27FC236}">
                <a16:creationId xmlns:a16="http://schemas.microsoft.com/office/drawing/2014/main" id="{7AB99FB3-6F00-4826-B1C2-2FDDE962F1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44607" y="1706569"/>
            <a:ext cx="4901942" cy="368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CDBE388-D600-4748-8724-0D859983440F}"/>
              </a:ext>
            </a:extLst>
          </p:cNvPr>
          <p:cNvSpPr txBox="1"/>
          <p:nvPr/>
        </p:nvSpPr>
        <p:spPr>
          <a:xfrm>
            <a:off x="457200" y="4495800"/>
            <a:ext cx="312906" cy="369332"/>
          </a:xfrm>
          <a:prstGeom prst="rect">
            <a:avLst/>
          </a:prstGeom>
          <a:noFill/>
        </p:spPr>
        <p:txBody>
          <a:bodyPr wrap="none" rtlCol="0">
            <a:spAutoFit/>
          </a:bodyPr>
          <a:lstStyle/>
          <a:p>
            <a:r>
              <a:rPr lang="en-US" dirty="0"/>
              <a:t>1</a:t>
            </a:r>
          </a:p>
        </p:txBody>
      </p:sp>
      <p:sp>
        <p:nvSpPr>
          <p:cNvPr id="7" name="TextBox 6">
            <a:extLst>
              <a:ext uri="{FF2B5EF4-FFF2-40B4-BE49-F238E27FC236}">
                <a16:creationId xmlns:a16="http://schemas.microsoft.com/office/drawing/2014/main" id="{DB8234F3-8892-4F19-9499-4709FD4699A4}"/>
              </a:ext>
            </a:extLst>
          </p:cNvPr>
          <p:cNvSpPr txBox="1"/>
          <p:nvPr/>
        </p:nvSpPr>
        <p:spPr>
          <a:xfrm>
            <a:off x="914400" y="2514600"/>
            <a:ext cx="312906" cy="369332"/>
          </a:xfrm>
          <a:prstGeom prst="rect">
            <a:avLst/>
          </a:prstGeom>
          <a:noFill/>
        </p:spPr>
        <p:txBody>
          <a:bodyPr wrap="none" rtlCol="0">
            <a:spAutoFit/>
          </a:bodyPr>
          <a:lstStyle/>
          <a:p>
            <a:r>
              <a:rPr lang="en-US" dirty="0"/>
              <a:t>2</a:t>
            </a:r>
          </a:p>
        </p:txBody>
      </p:sp>
      <p:sp>
        <p:nvSpPr>
          <p:cNvPr id="11" name="TextBox 10">
            <a:extLst>
              <a:ext uri="{FF2B5EF4-FFF2-40B4-BE49-F238E27FC236}">
                <a16:creationId xmlns:a16="http://schemas.microsoft.com/office/drawing/2014/main" id="{8257154E-43D1-4194-88BE-CF7B8AE3296C}"/>
              </a:ext>
            </a:extLst>
          </p:cNvPr>
          <p:cNvSpPr txBox="1"/>
          <p:nvPr/>
        </p:nvSpPr>
        <p:spPr>
          <a:xfrm>
            <a:off x="3048000" y="2286000"/>
            <a:ext cx="312906" cy="369332"/>
          </a:xfrm>
          <a:prstGeom prst="rect">
            <a:avLst/>
          </a:prstGeom>
          <a:noFill/>
        </p:spPr>
        <p:txBody>
          <a:bodyPr wrap="none" rtlCol="0">
            <a:spAutoFit/>
          </a:bodyPr>
          <a:lstStyle/>
          <a:p>
            <a:r>
              <a:rPr lang="en-US" dirty="0"/>
              <a:t>3</a:t>
            </a:r>
          </a:p>
        </p:txBody>
      </p:sp>
      <p:sp>
        <p:nvSpPr>
          <p:cNvPr id="13" name="TextBox 12">
            <a:extLst>
              <a:ext uri="{FF2B5EF4-FFF2-40B4-BE49-F238E27FC236}">
                <a16:creationId xmlns:a16="http://schemas.microsoft.com/office/drawing/2014/main" id="{8592091E-D319-4F07-AABE-0FCD512635B2}"/>
              </a:ext>
            </a:extLst>
          </p:cNvPr>
          <p:cNvSpPr txBox="1"/>
          <p:nvPr/>
        </p:nvSpPr>
        <p:spPr>
          <a:xfrm>
            <a:off x="2057400" y="3200400"/>
            <a:ext cx="312906" cy="369332"/>
          </a:xfrm>
          <a:prstGeom prst="rect">
            <a:avLst/>
          </a:prstGeom>
          <a:noFill/>
        </p:spPr>
        <p:txBody>
          <a:bodyPr wrap="none" rtlCol="0">
            <a:spAutoFit/>
          </a:bodyPr>
          <a:lstStyle/>
          <a:p>
            <a:r>
              <a:rPr lang="en-US" dirty="0"/>
              <a:t>4</a:t>
            </a:r>
          </a:p>
        </p:txBody>
      </p:sp>
      <p:sp>
        <p:nvSpPr>
          <p:cNvPr id="14" name="TextBox 13">
            <a:extLst>
              <a:ext uri="{FF2B5EF4-FFF2-40B4-BE49-F238E27FC236}">
                <a16:creationId xmlns:a16="http://schemas.microsoft.com/office/drawing/2014/main" id="{39AB18FD-5694-4230-82AD-DD71BF6B7ADD}"/>
              </a:ext>
            </a:extLst>
          </p:cNvPr>
          <p:cNvSpPr txBox="1"/>
          <p:nvPr/>
        </p:nvSpPr>
        <p:spPr>
          <a:xfrm>
            <a:off x="1447800" y="4343400"/>
            <a:ext cx="228600" cy="369332"/>
          </a:xfrm>
          <a:prstGeom prst="rect">
            <a:avLst/>
          </a:prstGeom>
          <a:noFill/>
        </p:spPr>
        <p:txBody>
          <a:bodyPr wrap="square" rtlCol="0">
            <a:spAutoFit/>
          </a:bodyPr>
          <a:lstStyle/>
          <a:p>
            <a:r>
              <a:rPr lang="en-US" dirty="0"/>
              <a:t>5</a:t>
            </a:r>
          </a:p>
        </p:txBody>
      </p:sp>
      <p:sp>
        <p:nvSpPr>
          <p:cNvPr id="16" name="TextBox 15">
            <a:extLst>
              <a:ext uri="{FF2B5EF4-FFF2-40B4-BE49-F238E27FC236}">
                <a16:creationId xmlns:a16="http://schemas.microsoft.com/office/drawing/2014/main" id="{3A394071-BE91-4C67-931D-046DD8503702}"/>
              </a:ext>
            </a:extLst>
          </p:cNvPr>
          <p:cNvSpPr txBox="1"/>
          <p:nvPr/>
        </p:nvSpPr>
        <p:spPr>
          <a:xfrm>
            <a:off x="2819400" y="4343400"/>
            <a:ext cx="312906" cy="369332"/>
          </a:xfrm>
          <a:prstGeom prst="rect">
            <a:avLst/>
          </a:prstGeom>
          <a:noFill/>
        </p:spPr>
        <p:txBody>
          <a:bodyPr wrap="none" rtlCol="0">
            <a:spAutoFit/>
          </a:bodyPr>
          <a:lstStyle/>
          <a:p>
            <a:r>
              <a:rPr lang="en-US" dirty="0"/>
              <a:t>6</a:t>
            </a:r>
          </a:p>
        </p:txBody>
      </p:sp>
      <p:sp>
        <p:nvSpPr>
          <p:cNvPr id="17" name="TextBox 16">
            <a:extLst>
              <a:ext uri="{FF2B5EF4-FFF2-40B4-BE49-F238E27FC236}">
                <a16:creationId xmlns:a16="http://schemas.microsoft.com/office/drawing/2014/main" id="{31C7C4CF-ED9D-460E-8811-B8F368AA563A}"/>
              </a:ext>
            </a:extLst>
          </p:cNvPr>
          <p:cNvSpPr txBox="1"/>
          <p:nvPr/>
        </p:nvSpPr>
        <p:spPr>
          <a:xfrm>
            <a:off x="3581400" y="4712732"/>
            <a:ext cx="312906" cy="369332"/>
          </a:xfrm>
          <a:prstGeom prst="rect">
            <a:avLst/>
          </a:prstGeom>
          <a:noFill/>
        </p:spPr>
        <p:txBody>
          <a:bodyPr wrap="none" rtlCol="0">
            <a:spAutoFit/>
          </a:bodyPr>
          <a:lstStyle/>
          <a:p>
            <a:r>
              <a:rPr lang="en-US" dirty="0"/>
              <a:t>7</a:t>
            </a:r>
          </a:p>
        </p:txBody>
      </p:sp>
      <p:sp>
        <p:nvSpPr>
          <p:cNvPr id="18" name="TextBox 17">
            <a:extLst>
              <a:ext uri="{FF2B5EF4-FFF2-40B4-BE49-F238E27FC236}">
                <a16:creationId xmlns:a16="http://schemas.microsoft.com/office/drawing/2014/main" id="{71CA5580-9E4D-46C8-878A-D3CC55434D1D}"/>
              </a:ext>
            </a:extLst>
          </p:cNvPr>
          <p:cNvSpPr txBox="1"/>
          <p:nvPr/>
        </p:nvSpPr>
        <p:spPr>
          <a:xfrm>
            <a:off x="2522706" y="5393168"/>
            <a:ext cx="312906" cy="369332"/>
          </a:xfrm>
          <a:prstGeom prst="rect">
            <a:avLst/>
          </a:prstGeom>
          <a:noFill/>
        </p:spPr>
        <p:txBody>
          <a:bodyPr wrap="none" rtlCol="0">
            <a:spAutoFit/>
          </a:bodyPr>
          <a:lstStyle/>
          <a:p>
            <a:r>
              <a:rPr lang="en-US" dirty="0"/>
              <a:t>8</a:t>
            </a:r>
          </a:p>
        </p:txBody>
      </p:sp>
      <p:sp>
        <p:nvSpPr>
          <p:cNvPr id="20" name="TextBox 19">
            <a:extLst>
              <a:ext uri="{FF2B5EF4-FFF2-40B4-BE49-F238E27FC236}">
                <a16:creationId xmlns:a16="http://schemas.microsoft.com/office/drawing/2014/main" id="{7800726D-35E2-4F34-A62F-E2163C8C0BCF}"/>
              </a:ext>
            </a:extLst>
          </p:cNvPr>
          <p:cNvSpPr txBox="1"/>
          <p:nvPr/>
        </p:nvSpPr>
        <p:spPr>
          <a:xfrm>
            <a:off x="1616412" y="5265787"/>
            <a:ext cx="312906" cy="369332"/>
          </a:xfrm>
          <a:prstGeom prst="rect">
            <a:avLst/>
          </a:prstGeom>
          <a:noFill/>
        </p:spPr>
        <p:txBody>
          <a:bodyPr wrap="none" rtlCol="0">
            <a:spAutoFit/>
          </a:bodyPr>
          <a:lstStyle/>
          <a:p>
            <a:r>
              <a:rPr lang="en-US" dirty="0"/>
              <a:t>9</a:t>
            </a:r>
          </a:p>
        </p:txBody>
      </p:sp>
      <p:sp>
        <p:nvSpPr>
          <p:cNvPr id="21" name="TextBox 20">
            <a:extLst>
              <a:ext uri="{FF2B5EF4-FFF2-40B4-BE49-F238E27FC236}">
                <a16:creationId xmlns:a16="http://schemas.microsoft.com/office/drawing/2014/main" id="{F5227DB7-208C-48FD-A364-9C1F59AD8924}"/>
              </a:ext>
            </a:extLst>
          </p:cNvPr>
          <p:cNvSpPr txBox="1"/>
          <p:nvPr/>
        </p:nvSpPr>
        <p:spPr>
          <a:xfrm>
            <a:off x="1989227" y="5988269"/>
            <a:ext cx="441146" cy="369332"/>
          </a:xfrm>
          <a:prstGeom prst="rect">
            <a:avLst/>
          </a:prstGeom>
          <a:noFill/>
        </p:spPr>
        <p:txBody>
          <a:bodyPr wrap="none" rtlCol="0">
            <a:spAutoFit/>
          </a:bodyPr>
          <a:lstStyle/>
          <a:p>
            <a:r>
              <a:rPr lang="en-US" dirty="0"/>
              <a:t>10</a:t>
            </a:r>
          </a:p>
        </p:txBody>
      </p:sp>
    </p:spTree>
    <p:extLst>
      <p:ext uri="{BB962C8B-B14F-4D97-AF65-F5344CB8AC3E}">
        <p14:creationId xmlns:p14="http://schemas.microsoft.com/office/powerpoint/2010/main" val="40737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3" grpId="0"/>
      <p:bldP spid="14" grpId="0"/>
      <p:bldP spid="16" grpId="0"/>
      <p:bldP spid="17" grpId="0"/>
      <p:bldP spid="18"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2825-5D41-4D06-8F86-DD32FF2B8E47}"/>
              </a:ext>
            </a:extLst>
          </p:cNvPr>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DC856A43-FC67-0640-BD87-99D0E20DBBFC}"/>
              </a:ext>
            </a:extLst>
          </p:cNvPr>
          <p:cNvSpPr txBox="1"/>
          <p:nvPr/>
        </p:nvSpPr>
        <p:spPr>
          <a:xfrm>
            <a:off x="118954" y="5562600"/>
            <a:ext cx="8605946" cy="369332"/>
          </a:xfrm>
          <a:prstGeom prst="rect">
            <a:avLst/>
          </a:prstGeom>
          <a:noFill/>
        </p:spPr>
        <p:txBody>
          <a:bodyPr wrap="none" rtlCol="0">
            <a:spAutoFit/>
          </a:bodyPr>
          <a:lstStyle/>
          <a:p>
            <a:r>
              <a:rPr lang="en-US" dirty="0"/>
              <a:t>See </a:t>
            </a:r>
            <a:r>
              <a:rPr lang="en-US" dirty="0">
                <a:hlinkClick r:id="rId2"/>
              </a:rPr>
              <a:t>www.TIstemProjects.com</a:t>
            </a:r>
            <a:r>
              <a:rPr lang="en-US" dirty="0"/>
              <a:t> for more TI STEM and coding activities and projects.</a:t>
            </a:r>
          </a:p>
        </p:txBody>
      </p:sp>
    </p:spTree>
    <p:extLst>
      <p:ext uri="{BB962C8B-B14F-4D97-AF65-F5344CB8AC3E}">
        <p14:creationId xmlns:p14="http://schemas.microsoft.com/office/powerpoint/2010/main" val="127162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8882" y="56823"/>
            <a:ext cx="8153836" cy="6115377"/>
          </a:xfrm>
          <a:prstGeom prst="rect">
            <a:avLst/>
          </a:prstGeom>
        </p:spPr>
      </p:pic>
      <p:sp>
        <p:nvSpPr>
          <p:cNvPr id="5" name="TextBox 4"/>
          <p:cNvSpPr txBox="1"/>
          <p:nvPr/>
        </p:nvSpPr>
        <p:spPr>
          <a:xfrm>
            <a:off x="5368119" y="1600200"/>
            <a:ext cx="3352800" cy="461665"/>
          </a:xfrm>
          <a:prstGeom prst="rect">
            <a:avLst/>
          </a:prstGeom>
          <a:noFill/>
        </p:spPr>
        <p:txBody>
          <a:bodyPr wrap="square" rtlCol="0">
            <a:spAutoFit/>
          </a:bodyPr>
          <a:lstStyle/>
          <a:p>
            <a:r>
              <a:rPr lang="en-US" sz="2400" b="1" dirty="0">
                <a:solidFill>
                  <a:srgbClr val="0070C0"/>
                </a:solidFill>
              </a:rPr>
              <a:t>TI-Innovator™ Rover </a:t>
            </a:r>
          </a:p>
        </p:txBody>
      </p:sp>
      <p:sp>
        <p:nvSpPr>
          <p:cNvPr id="6" name="TextBox 5"/>
          <p:cNvSpPr txBox="1"/>
          <p:nvPr/>
        </p:nvSpPr>
        <p:spPr>
          <a:xfrm>
            <a:off x="1828800" y="5397521"/>
            <a:ext cx="3124200" cy="461665"/>
          </a:xfrm>
          <a:prstGeom prst="rect">
            <a:avLst/>
          </a:prstGeom>
          <a:noFill/>
        </p:spPr>
        <p:txBody>
          <a:bodyPr wrap="square" rtlCol="0">
            <a:spAutoFit/>
          </a:bodyPr>
          <a:lstStyle/>
          <a:p>
            <a:r>
              <a:rPr lang="en-US" sz="2400" b="1" dirty="0">
                <a:solidFill>
                  <a:srgbClr val="0070C0"/>
                </a:solidFill>
              </a:rPr>
              <a:t>TI-Innovator™ Hub</a:t>
            </a:r>
          </a:p>
        </p:txBody>
      </p:sp>
      <p:sp>
        <p:nvSpPr>
          <p:cNvPr id="7" name="TextBox 6"/>
          <p:cNvSpPr txBox="1"/>
          <p:nvPr/>
        </p:nvSpPr>
        <p:spPr>
          <a:xfrm>
            <a:off x="4495800" y="304800"/>
            <a:ext cx="3810000" cy="461665"/>
          </a:xfrm>
          <a:prstGeom prst="rect">
            <a:avLst/>
          </a:prstGeom>
          <a:noFill/>
        </p:spPr>
        <p:txBody>
          <a:bodyPr wrap="square" rtlCol="0">
            <a:spAutoFit/>
          </a:bodyPr>
          <a:lstStyle/>
          <a:p>
            <a:r>
              <a:rPr lang="en-US" sz="2400" b="1" dirty="0">
                <a:solidFill>
                  <a:srgbClr val="0070C0"/>
                </a:solidFill>
              </a:rPr>
              <a:t>TI Graphing Calculator</a:t>
            </a:r>
          </a:p>
        </p:txBody>
      </p:sp>
    </p:spTree>
    <p:extLst>
      <p:ext uri="{BB962C8B-B14F-4D97-AF65-F5344CB8AC3E}">
        <p14:creationId xmlns:p14="http://schemas.microsoft.com/office/powerpoint/2010/main" val="2231229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A181AF-8D48-654C-8EAB-B508AAE2B6F5}"/>
              </a:ext>
            </a:extLst>
          </p:cNvPr>
          <p:cNvPicPr>
            <a:picLocks noChangeAspect="1"/>
          </p:cNvPicPr>
          <p:nvPr/>
        </p:nvPicPr>
        <p:blipFill>
          <a:blip r:embed="rId2"/>
          <a:stretch>
            <a:fillRect/>
          </a:stretch>
        </p:blipFill>
        <p:spPr>
          <a:xfrm>
            <a:off x="152400" y="1681162"/>
            <a:ext cx="8001000" cy="4500563"/>
          </a:xfrm>
          <a:prstGeom prst="rect">
            <a:avLst/>
          </a:prstGeom>
        </p:spPr>
      </p:pic>
      <p:sp>
        <p:nvSpPr>
          <p:cNvPr id="6" name="TextBox 5"/>
          <p:cNvSpPr txBox="1"/>
          <p:nvPr/>
        </p:nvSpPr>
        <p:spPr>
          <a:xfrm>
            <a:off x="3886200" y="1249233"/>
            <a:ext cx="2133600" cy="369332"/>
          </a:xfrm>
          <a:prstGeom prst="rect">
            <a:avLst/>
          </a:prstGeom>
          <a:noFill/>
        </p:spPr>
        <p:txBody>
          <a:bodyPr wrap="square" rtlCol="0">
            <a:spAutoFit/>
          </a:bodyPr>
          <a:lstStyle/>
          <a:p>
            <a:r>
              <a:rPr lang="en-US" b="1" dirty="0">
                <a:solidFill>
                  <a:srgbClr val="0070C0"/>
                </a:solidFill>
              </a:rPr>
              <a:t>Battery indicator</a:t>
            </a:r>
          </a:p>
        </p:txBody>
      </p:sp>
      <p:cxnSp>
        <p:nvCxnSpPr>
          <p:cNvPr id="12" name="Straight Arrow Connector 11"/>
          <p:cNvCxnSpPr>
            <a:cxnSpLocks/>
          </p:cNvCxnSpPr>
          <p:nvPr/>
        </p:nvCxnSpPr>
        <p:spPr>
          <a:xfrm>
            <a:off x="4953000" y="1664732"/>
            <a:ext cx="1066800" cy="10022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D1012E-00AF-F148-8339-4C4693D6A18C}"/>
              </a:ext>
            </a:extLst>
          </p:cNvPr>
          <p:cNvSpPr txBox="1"/>
          <p:nvPr/>
        </p:nvSpPr>
        <p:spPr>
          <a:xfrm>
            <a:off x="6172200" y="1110734"/>
            <a:ext cx="2133600" cy="646331"/>
          </a:xfrm>
          <a:prstGeom prst="rect">
            <a:avLst/>
          </a:prstGeom>
          <a:noFill/>
        </p:spPr>
        <p:txBody>
          <a:bodyPr wrap="square" rtlCol="0">
            <a:spAutoFit/>
          </a:bodyPr>
          <a:lstStyle/>
          <a:p>
            <a:r>
              <a:rPr lang="en-US" b="1" dirty="0">
                <a:solidFill>
                  <a:srgbClr val="0070C0"/>
                </a:solidFill>
              </a:rPr>
              <a:t>Red-Green-Blue (RGB) Color LED</a:t>
            </a:r>
          </a:p>
        </p:txBody>
      </p:sp>
      <p:cxnSp>
        <p:nvCxnSpPr>
          <p:cNvPr id="19" name="Straight Arrow Connector 18">
            <a:extLst>
              <a:ext uri="{FF2B5EF4-FFF2-40B4-BE49-F238E27FC236}">
                <a16:creationId xmlns:a16="http://schemas.microsoft.com/office/drawing/2014/main" id="{5FEC5F73-BCD0-E34F-AA23-BCF19A887851}"/>
              </a:ext>
            </a:extLst>
          </p:cNvPr>
          <p:cNvCxnSpPr>
            <a:cxnSpLocks/>
          </p:cNvCxnSpPr>
          <p:nvPr/>
        </p:nvCxnSpPr>
        <p:spPr>
          <a:xfrm flipH="1">
            <a:off x="6477000" y="1757065"/>
            <a:ext cx="304800" cy="9099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185A822-2D1C-AA47-A43F-9A075C82DD61}"/>
              </a:ext>
            </a:extLst>
          </p:cNvPr>
          <p:cNvSpPr txBox="1"/>
          <p:nvPr/>
        </p:nvSpPr>
        <p:spPr>
          <a:xfrm>
            <a:off x="6064250" y="5812393"/>
            <a:ext cx="2133600" cy="369332"/>
          </a:xfrm>
          <a:prstGeom prst="rect">
            <a:avLst/>
          </a:prstGeom>
          <a:noFill/>
        </p:spPr>
        <p:txBody>
          <a:bodyPr wrap="square" rtlCol="0">
            <a:spAutoFit/>
          </a:bodyPr>
          <a:lstStyle/>
          <a:p>
            <a:r>
              <a:rPr lang="en-US" b="1" dirty="0">
                <a:solidFill>
                  <a:srgbClr val="0070C0"/>
                </a:solidFill>
              </a:rPr>
              <a:t>On/Off Switch</a:t>
            </a:r>
          </a:p>
        </p:txBody>
      </p:sp>
      <p:cxnSp>
        <p:nvCxnSpPr>
          <p:cNvPr id="22" name="Straight Arrow Connector 21">
            <a:extLst>
              <a:ext uri="{FF2B5EF4-FFF2-40B4-BE49-F238E27FC236}">
                <a16:creationId xmlns:a16="http://schemas.microsoft.com/office/drawing/2014/main" id="{53CE645C-FC43-3D49-80BC-567ED9136D41}"/>
              </a:ext>
            </a:extLst>
          </p:cNvPr>
          <p:cNvCxnSpPr>
            <a:cxnSpLocks/>
          </p:cNvCxnSpPr>
          <p:nvPr/>
        </p:nvCxnSpPr>
        <p:spPr>
          <a:xfrm flipH="1" flipV="1">
            <a:off x="6264275" y="4487864"/>
            <a:ext cx="660400" cy="132452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927530-DA9D-8243-95C4-130A34C0FD9B}"/>
              </a:ext>
            </a:extLst>
          </p:cNvPr>
          <p:cNvSpPr txBox="1"/>
          <p:nvPr/>
        </p:nvSpPr>
        <p:spPr>
          <a:xfrm>
            <a:off x="7239000" y="2059632"/>
            <a:ext cx="2133600" cy="800219"/>
          </a:xfrm>
          <a:prstGeom prst="rect">
            <a:avLst/>
          </a:prstGeom>
          <a:noFill/>
        </p:spPr>
        <p:txBody>
          <a:bodyPr wrap="square" rtlCol="0">
            <a:spAutoFit/>
          </a:bodyPr>
          <a:lstStyle/>
          <a:p>
            <a:r>
              <a:rPr lang="en-US" b="1" dirty="0">
                <a:solidFill>
                  <a:srgbClr val="0070C0"/>
                </a:solidFill>
              </a:rPr>
              <a:t>Marker holder</a:t>
            </a:r>
          </a:p>
          <a:p>
            <a:r>
              <a:rPr lang="en-US" sz="1400" b="1" dirty="0">
                <a:solidFill>
                  <a:srgbClr val="0070C0"/>
                </a:solidFill>
              </a:rPr>
              <a:t>(Expo Fine and</a:t>
            </a:r>
          </a:p>
          <a:p>
            <a:r>
              <a:rPr lang="en-US" sz="1400" b="1" dirty="0">
                <a:solidFill>
                  <a:srgbClr val="0070C0"/>
                </a:solidFill>
              </a:rPr>
              <a:t>Ultra Fine sizes)</a:t>
            </a:r>
          </a:p>
        </p:txBody>
      </p:sp>
      <p:cxnSp>
        <p:nvCxnSpPr>
          <p:cNvPr id="25" name="Straight Arrow Connector 24">
            <a:extLst>
              <a:ext uri="{FF2B5EF4-FFF2-40B4-BE49-F238E27FC236}">
                <a16:creationId xmlns:a16="http://schemas.microsoft.com/office/drawing/2014/main" id="{65E2BBD7-B341-204A-B585-73EED4BC4652}"/>
              </a:ext>
            </a:extLst>
          </p:cNvPr>
          <p:cNvCxnSpPr>
            <a:cxnSpLocks/>
          </p:cNvCxnSpPr>
          <p:nvPr/>
        </p:nvCxnSpPr>
        <p:spPr>
          <a:xfrm flipH="1">
            <a:off x="6610350" y="2667000"/>
            <a:ext cx="628650" cy="5066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CF7C7A3-A94D-4345-95E9-20B1AEFC94DC}"/>
              </a:ext>
            </a:extLst>
          </p:cNvPr>
          <p:cNvSpPr txBox="1"/>
          <p:nvPr/>
        </p:nvSpPr>
        <p:spPr>
          <a:xfrm>
            <a:off x="838200" y="903813"/>
            <a:ext cx="2911476" cy="584775"/>
          </a:xfrm>
          <a:prstGeom prst="rect">
            <a:avLst/>
          </a:prstGeom>
          <a:noFill/>
        </p:spPr>
        <p:txBody>
          <a:bodyPr wrap="square" rtlCol="0">
            <a:spAutoFit/>
          </a:bodyPr>
          <a:lstStyle/>
          <a:p>
            <a:r>
              <a:rPr lang="en-US" b="1" dirty="0">
                <a:solidFill>
                  <a:srgbClr val="0070C0"/>
                </a:solidFill>
              </a:rPr>
              <a:t>Calculator holder posts. </a:t>
            </a:r>
          </a:p>
          <a:p>
            <a:r>
              <a:rPr lang="en-US" sz="1400" b="1" dirty="0">
                <a:solidFill>
                  <a:srgbClr val="0070C0"/>
                </a:solidFill>
              </a:rPr>
              <a:t>Lift and twist to CE or CX side.</a:t>
            </a:r>
          </a:p>
        </p:txBody>
      </p:sp>
      <p:cxnSp>
        <p:nvCxnSpPr>
          <p:cNvPr id="28" name="Straight Arrow Connector 27">
            <a:extLst>
              <a:ext uri="{FF2B5EF4-FFF2-40B4-BE49-F238E27FC236}">
                <a16:creationId xmlns:a16="http://schemas.microsoft.com/office/drawing/2014/main" id="{CE51A984-A96C-2243-B096-45AF842C25AF}"/>
              </a:ext>
            </a:extLst>
          </p:cNvPr>
          <p:cNvCxnSpPr>
            <a:cxnSpLocks/>
          </p:cNvCxnSpPr>
          <p:nvPr/>
        </p:nvCxnSpPr>
        <p:spPr>
          <a:xfrm>
            <a:off x="1524000" y="1618565"/>
            <a:ext cx="0" cy="53652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B9FC7461-2D8F-034C-99D9-06818B43B024}"/>
              </a:ext>
            </a:extLst>
          </p:cNvPr>
          <p:cNvSpPr>
            <a:spLocks noGrp="1"/>
          </p:cNvSpPr>
          <p:nvPr>
            <p:ph type="title"/>
          </p:nvPr>
        </p:nvSpPr>
        <p:spPr>
          <a:xfrm>
            <a:off x="152400" y="0"/>
            <a:ext cx="8915400" cy="990600"/>
          </a:xfrm>
        </p:spPr>
        <p:txBody>
          <a:bodyPr/>
          <a:lstStyle/>
          <a:p>
            <a:r>
              <a:rPr lang="en-US" dirty="0"/>
              <a:t>Rover from the top</a:t>
            </a:r>
          </a:p>
        </p:txBody>
      </p:sp>
      <p:sp>
        <p:nvSpPr>
          <p:cNvPr id="36" name="TextBox 35">
            <a:extLst>
              <a:ext uri="{FF2B5EF4-FFF2-40B4-BE49-F238E27FC236}">
                <a16:creationId xmlns:a16="http://schemas.microsoft.com/office/drawing/2014/main" id="{E838EA36-BF30-434B-A120-FA70F4E5E5DF}"/>
              </a:ext>
            </a:extLst>
          </p:cNvPr>
          <p:cNvSpPr txBox="1"/>
          <p:nvPr/>
        </p:nvSpPr>
        <p:spPr>
          <a:xfrm>
            <a:off x="2012951" y="5535394"/>
            <a:ext cx="2133600" cy="923330"/>
          </a:xfrm>
          <a:prstGeom prst="rect">
            <a:avLst/>
          </a:prstGeom>
          <a:noFill/>
        </p:spPr>
        <p:txBody>
          <a:bodyPr wrap="square" rtlCol="0">
            <a:spAutoFit/>
          </a:bodyPr>
          <a:lstStyle/>
          <a:p>
            <a:r>
              <a:rPr lang="en-US" b="1" dirty="0">
                <a:solidFill>
                  <a:srgbClr val="0070C0"/>
                </a:solidFill>
              </a:rPr>
              <a:t>Battery Charge with USB micro to wall adapter.</a:t>
            </a:r>
          </a:p>
        </p:txBody>
      </p:sp>
      <p:cxnSp>
        <p:nvCxnSpPr>
          <p:cNvPr id="37" name="Straight Arrow Connector 36">
            <a:extLst>
              <a:ext uri="{FF2B5EF4-FFF2-40B4-BE49-F238E27FC236}">
                <a16:creationId xmlns:a16="http://schemas.microsoft.com/office/drawing/2014/main" id="{C0DEE3C5-CBEE-3C46-9BD8-D79593C53629}"/>
              </a:ext>
            </a:extLst>
          </p:cNvPr>
          <p:cNvCxnSpPr>
            <a:cxnSpLocks/>
          </p:cNvCxnSpPr>
          <p:nvPr/>
        </p:nvCxnSpPr>
        <p:spPr>
          <a:xfrm flipV="1">
            <a:off x="3749676" y="5007791"/>
            <a:ext cx="473075" cy="6889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148EF666-B86E-1F48-AF8B-18B086BE0E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9274" y="1565493"/>
            <a:ext cx="885826" cy="867674"/>
          </a:xfrm>
          <a:prstGeom prst="rect">
            <a:avLst/>
          </a:prstGeom>
        </p:spPr>
      </p:pic>
    </p:spTree>
    <p:extLst>
      <p:ext uri="{BB962C8B-B14F-4D97-AF65-F5344CB8AC3E}">
        <p14:creationId xmlns:p14="http://schemas.microsoft.com/office/powerpoint/2010/main" val="287255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228600"/>
            <a:ext cx="8026400" cy="6019800"/>
          </a:xfrm>
          <a:prstGeom prst="rect">
            <a:avLst/>
          </a:prstGeom>
        </p:spPr>
      </p:pic>
      <p:sp>
        <p:nvSpPr>
          <p:cNvPr id="2" name="Title 1"/>
          <p:cNvSpPr>
            <a:spLocks noGrp="1"/>
          </p:cNvSpPr>
          <p:nvPr>
            <p:ph type="title"/>
          </p:nvPr>
        </p:nvSpPr>
        <p:spPr/>
        <p:txBody>
          <a:bodyPr/>
          <a:lstStyle/>
          <a:p>
            <a:r>
              <a:rPr lang="en-US" dirty="0"/>
              <a:t>Turn Rover Over</a:t>
            </a:r>
          </a:p>
        </p:txBody>
      </p:sp>
      <p:sp>
        <p:nvSpPr>
          <p:cNvPr id="17" name="TextBox 16"/>
          <p:cNvSpPr txBox="1"/>
          <p:nvPr/>
        </p:nvSpPr>
        <p:spPr>
          <a:xfrm>
            <a:off x="5867400" y="4800600"/>
            <a:ext cx="3124200" cy="1200329"/>
          </a:xfrm>
          <a:prstGeom prst="rect">
            <a:avLst/>
          </a:prstGeom>
          <a:noFill/>
        </p:spPr>
        <p:txBody>
          <a:bodyPr wrap="square" rtlCol="0">
            <a:spAutoFit/>
          </a:bodyPr>
          <a:lstStyle/>
          <a:p>
            <a:r>
              <a:rPr lang="en-US" sz="3600" b="1" dirty="0">
                <a:solidFill>
                  <a:srgbClr val="0070C0"/>
                </a:solidFill>
              </a:rPr>
              <a:t>What do you see?</a:t>
            </a:r>
          </a:p>
        </p:txBody>
      </p:sp>
    </p:spTree>
    <p:extLst>
      <p:ext uri="{BB962C8B-B14F-4D97-AF65-F5344CB8AC3E}">
        <p14:creationId xmlns:p14="http://schemas.microsoft.com/office/powerpoint/2010/main" val="90372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228600"/>
            <a:ext cx="8026400" cy="6019800"/>
          </a:xfrm>
          <a:prstGeom prst="rect">
            <a:avLst/>
          </a:prstGeom>
        </p:spPr>
      </p:pic>
      <p:sp>
        <p:nvSpPr>
          <p:cNvPr id="2" name="Title 1"/>
          <p:cNvSpPr>
            <a:spLocks noGrp="1"/>
          </p:cNvSpPr>
          <p:nvPr>
            <p:ph type="title"/>
          </p:nvPr>
        </p:nvSpPr>
        <p:spPr/>
        <p:txBody>
          <a:bodyPr/>
          <a:lstStyle/>
          <a:p>
            <a:r>
              <a:rPr lang="en-US" dirty="0"/>
              <a:t>Sensors on Rover</a:t>
            </a:r>
          </a:p>
        </p:txBody>
      </p:sp>
      <p:sp>
        <p:nvSpPr>
          <p:cNvPr id="6" name="TextBox 5"/>
          <p:cNvSpPr txBox="1"/>
          <p:nvPr/>
        </p:nvSpPr>
        <p:spPr>
          <a:xfrm>
            <a:off x="457200" y="1186934"/>
            <a:ext cx="1981200" cy="646331"/>
          </a:xfrm>
          <a:prstGeom prst="rect">
            <a:avLst/>
          </a:prstGeom>
          <a:noFill/>
        </p:spPr>
        <p:txBody>
          <a:bodyPr wrap="square" rtlCol="0">
            <a:spAutoFit/>
          </a:bodyPr>
          <a:lstStyle/>
          <a:p>
            <a:r>
              <a:rPr lang="en-US" b="1" dirty="0">
                <a:solidFill>
                  <a:srgbClr val="0070C0"/>
                </a:solidFill>
              </a:rPr>
              <a:t>Motors to turn the wheels</a:t>
            </a:r>
          </a:p>
        </p:txBody>
      </p:sp>
      <p:sp>
        <p:nvSpPr>
          <p:cNvPr id="7" name="TextBox 6"/>
          <p:cNvSpPr txBox="1"/>
          <p:nvPr/>
        </p:nvSpPr>
        <p:spPr>
          <a:xfrm>
            <a:off x="423862" y="5257800"/>
            <a:ext cx="2243138" cy="646331"/>
          </a:xfrm>
          <a:prstGeom prst="rect">
            <a:avLst/>
          </a:prstGeom>
          <a:noFill/>
        </p:spPr>
        <p:txBody>
          <a:bodyPr wrap="square" rtlCol="0">
            <a:spAutoFit/>
          </a:bodyPr>
          <a:lstStyle/>
          <a:p>
            <a:r>
              <a:rPr lang="en-US" b="1" dirty="0">
                <a:solidFill>
                  <a:srgbClr val="0070C0"/>
                </a:solidFill>
              </a:rPr>
              <a:t>Ranger to measure distance</a:t>
            </a:r>
          </a:p>
        </p:txBody>
      </p:sp>
      <p:sp>
        <p:nvSpPr>
          <p:cNvPr id="8" name="TextBox 7"/>
          <p:cNvSpPr txBox="1"/>
          <p:nvPr/>
        </p:nvSpPr>
        <p:spPr>
          <a:xfrm>
            <a:off x="6172200" y="4611469"/>
            <a:ext cx="1981200" cy="923330"/>
          </a:xfrm>
          <a:prstGeom prst="rect">
            <a:avLst/>
          </a:prstGeom>
          <a:noFill/>
        </p:spPr>
        <p:txBody>
          <a:bodyPr wrap="square" rtlCol="0">
            <a:spAutoFit/>
          </a:bodyPr>
          <a:lstStyle/>
          <a:p>
            <a:r>
              <a:rPr lang="en-US" b="1" dirty="0">
                <a:solidFill>
                  <a:srgbClr val="0070C0"/>
                </a:solidFill>
              </a:rPr>
              <a:t>Color sensor to detect different colors</a:t>
            </a:r>
          </a:p>
        </p:txBody>
      </p:sp>
      <p:cxnSp>
        <p:nvCxnSpPr>
          <p:cNvPr id="10" name="Straight Arrow Connector 9"/>
          <p:cNvCxnSpPr>
            <a:stCxn id="6" idx="3"/>
          </p:cNvCxnSpPr>
          <p:nvPr/>
        </p:nvCxnSpPr>
        <p:spPr>
          <a:xfrm>
            <a:off x="2438400" y="1510100"/>
            <a:ext cx="914400" cy="775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2"/>
          </p:cNvCxnSpPr>
          <p:nvPr/>
        </p:nvCxnSpPr>
        <p:spPr>
          <a:xfrm>
            <a:off x="1447800" y="1833265"/>
            <a:ext cx="3886200" cy="18243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545431" y="4876800"/>
            <a:ext cx="1121569"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390900" y="3810000"/>
            <a:ext cx="2781300" cy="12678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364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990600"/>
          </a:xfrm>
        </p:spPr>
        <p:txBody>
          <a:bodyPr/>
          <a:lstStyle/>
          <a:p>
            <a:r>
              <a:rPr lang="en-US" sz="4000" dirty="0"/>
              <a:t>TI-Rover orientation and virtual grid</a:t>
            </a:r>
          </a:p>
        </p:txBody>
      </p:sp>
      <p:pic>
        <p:nvPicPr>
          <p:cNvPr id="1025" name="Picture 1" descr="page1image43520896">
            <a:extLst>
              <a:ext uri="{FF2B5EF4-FFF2-40B4-BE49-F238E27FC236}">
                <a16:creationId xmlns:a16="http://schemas.microsoft.com/office/drawing/2014/main" id="{DC9CB2E2-CB8C-C64A-BFAB-E642B9DD5E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990600"/>
            <a:ext cx="3276600"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F96CDA-3EEE-724B-A909-BF3A9E0BEF07}"/>
              </a:ext>
            </a:extLst>
          </p:cNvPr>
          <p:cNvSpPr txBox="1"/>
          <p:nvPr/>
        </p:nvSpPr>
        <p:spPr>
          <a:xfrm>
            <a:off x="685800" y="4419600"/>
            <a:ext cx="7048500" cy="1692771"/>
          </a:xfrm>
          <a:prstGeom prst="rect">
            <a:avLst/>
          </a:prstGeom>
          <a:noFill/>
        </p:spPr>
        <p:txBody>
          <a:bodyPr wrap="square" rtlCol="0">
            <a:spAutoFit/>
          </a:bodyPr>
          <a:lstStyle/>
          <a:p>
            <a:r>
              <a:rPr lang="en-US" dirty="0"/>
              <a:t>Rover programs set the initial position as the origin and the heading as 0 degrees measured from the x-axis.</a:t>
            </a:r>
          </a:p>
          <a:p>
            <a:endParaRPr lang="en-US" sz="1200" dirty="0"/>
          </a:p>
          <a:p>
            <a:r>
              <a:rPr lang="en-US" sz="1400" b="1" dirty="0"/>
              <a:t>Note: </a:t>
            </a:r>
            <a:r>
              <a:rPr lang="en-US" sz="1400" dirty="0"/>
              <a:t>The Rover tracks its position on a virtual coordinate grid with a unit value of 10 cm. The coordinate grid position applies to the RV TO XY, RV TO POLAR, and RV TO ANGLE on the Drive RV Drive menu. The virtual grid also applies to the RV Path menu functions.</a:t>
            </a:r>
          </a:p>
        </p:txBody>
      </p:sp>
    </p:spTree>
    <p:extLst>
      <p:ext uri="{BB962C8B-B14F-4D97-AF65-F5344CB8AC3E}">
        <p14:creationId xmlns:p14="http://schemas.microsoft.com/office/powerpoint/2010/main" val="320440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509108-544B-1649-A7BD-D3E1A7468FD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82491" y="4151324"/>
            <a:ext cx="2873113" cy="1856005"/>
          </a:xfrm>
          <a:prstGeom prst="rect">
            <a:avLst/>
          </a:prstGeom>
        </p:spPr>
      </p:pic>
      <p:pic>
        <p:nvPicPr>
          <p:cNvPr id="9" name="Picture 8">
            <a:extLst>
              <a:ext uri="{FF2B5EF4-FFF2-40B4-BE49-F238E27FC236}">
                <a16:creationId xmlns:a16="http://schemas.microsoft.com/office/drawing/2014/main" id="{77FF0529-BEF9-BF41-A58C-AE154227F480}"/>
              </a:ext>
            </a:extLst>
          </p:cNvPr>
          <p:cNvPicPr>
            <a:picLocks noChangeAspect="1"/>
          </p:cNvPicPr>
          <p:nvPr/>
        </p:nvPicPr>
        <p:blipFill>
          <a:blip r:embed="rId3"/>
          <a:stretch>
            <a:fillRect/>
          </a:stretch>
        </p:blipFill>
        <p:spPr>
          <a:xfrm rot="10356703">
            <a:off x="391662" y="5102084"/>
            <a:ext cx="4457700" cy="977900"/>
          </a:xfrm>
          <a:prstGeom prst="rect">
            <a:avLst/>
          </a:prstGeom>
        </p:spPr>
      </p:pic>
      <p:pic>
        <p:nvPicPr>
          <p:cNvPr id="3" name="Picture 2">
            <a:extLst>
              <a:ext uri="{FF2B5EF4-FFF2-40B4-BE49-F238E27FC236}">
                <a16:creationId xmlns:a16="http://schemas.microsoft.com/office/drawing/2014/main" id="{77604F07-8066-7647-878F-9F891D1411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2400" y="776932"/>
            <a:ext cx="3823568" cy="3276600"/>
          </a:xfrm>
          <a:prstGeom prst="rect">
            <a:avLst/>
          </a:prstGeom>
        </p:spPr>
      </p:pic>
      <p:sp>
        <p:nvSpPr>
          <p:cNvPr id="2" name="Title 1"/>
          <p:cNvSpPr>
            <a:spLocks noGrp="1"/>
          </p:cNvSpPr>
          <p:nvPr>
            <p:ph type="title"/>
          </p:nvPr>
        </p:nvSpPr>
        <p:spPr/>
        <p:txBody>
          <a:bodyPr/>
          <a:lstStyle/>
          <a:p>
            <a:r>
              <a:rPr lang="en-US" sz="4000" dirty="0"/>
              <a:t>Connecting Rover to your calculator</a:t>
            </a:r>
          </a:p>
        </p:txBody>
      </p:sp>
      <p:sp>
        <p:nvSpPr>
          <p:cNvPr id="6" name="TextBox 5"/>
          <p:cNvSpPr txBox="1"/>
          <p:nvPr/>
        </p:nvSpPr>
        <p:spPr>
          <a:xfrm>
            <a:off x="73242" y="4113314"/>
            <a:ext cx="1981200" cy="923330"/>
          </a:xfrm>
          <a:prstGeom prst="rect">
            <a:avLst/>
          </a:prstGeom>
          <a:noFill/>
        </p:spPr>
        <p:txBody>
          <a:bodyPr wrap="square" rtlCol="0">
            <a:spAutoFit/>
          </a:bodyPr>
          <a:lstStyle/>
          <a:p>
            <a:r>
              <a:rPr lang="en-US" b="1" dirty="0">
                <a:solidFill>
                  <a:srgbClr val="0070C0"/>
                </a:solidFill>
              </a:rPr>
              <a:t>Plug B side into USB B port of the Rover Hub.</a:t>
            </a:r>
          </a:p>
        </p:txBody>
      </p:sp>
      <p:cxnSp>
        <p:nvCxnSpPr>
          <p:cNvPr id="12" name="Straight Arrow Connector 11"/>
          <p:cNvCxnSpPr>
            <a:cxnSpLocks/>
          </p:cNvCxnSpPr>
          <p:nvPr/>
        </p:nvCxnSpPr>
        <p:spPr>
          <a:xfrm>
            <a:off x="555040" y="5036644"/>
            <a:ext cx="290568" cy="2655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D9C31B2-2496-E747-948A-6F44290A8A07}"/>
              </a:ext>
            </a:extLst>
          </p:cNvPr>
          <p:cNvSpPr txBox="1"/>
          <p:nvPr/>
        </p:nvSpPr>
        <p:spPr>
          <a:xfrm>
            <a:off x="1600200" y="5896402"/>
            <a:ext cx="2286000" cy="369332"/>
          </a:xfrm>
          <a:prstGeom prst="rect">
            <a:avLst/>
          </a:prstGeom>
          <a:noFill/>
        </p:spPr>
        <p:txBody>
          <a:bodyPr wrap="square" rtlCol="0">
            <a:spAutoFit/>
          </a:bodyPr>
          <a:lstStyle/>
          <a:p>
            <a:r>
              <a:rPr lang="en-US" b="1" dirty="0">
                <a:solidFill>
                  <a:srgbClr val="0070C0"/>
                </a:solidFill>
              </a:rPr>
              <a:t>Unit-to-unit cable</a:t>
            </a:r>
          </a:p>
        </p:txBody>
      </p:sp>
      <p:cxnSp>
        <p:nvCxnSpPr>
          <p:cNvPr id="14" name="Straight Arrow Connector 13">
            <a:extLst>
              <a:ext uri="{FF2B5EF4-FFF2-40B4-BE49-F238E27FC236}">
                <a16:creationId xmlns:a16="http://schemas.microsoft.com/office/drawing/2014/main" id="{90740B07-BD52-1543-A948-86F1D1DEB03C}"/>
              </a:ext>
            </a:extLst>
          </p:cNvPr>
          <p:cNvCxnSpPr>
            <a:cxnSpLocks/>
          </p:cNvCxnSpPr>
          <p:nvPr/>
        </p:nvCxnSpPr>
        <p:spPr>
          <a:xfrm flipV="1">
            <a:off x="1975284" y="3759589"/>
            <a:ext cx="463116" cy="7380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95B05E6-0525-7A42-81F9-68A472B188B9}"/>
              </a:ext>
            </a:extLst>
          </p:cNvPr>
          <p:cNvSpPr txBox="1"/>
          <p:nvPr/>
        </p:nvSpPr>
        <p:spPr>
          <a:xfrm>
            <a:off x="4592413" y="2882536"/>
            <a:ext cx="2225615" cy="923330"/>
          </a:xfrm>
          <a:prstGeom prst="rect">
            <a:avLst/>
          </a:prstGeom>
          <a:noFill/>
        </p:spPr>
        <p:txBody>
          <a:bodyPr wrap="square" rtlCol="0">
            <a:spAutoFit/>
          </a:bodyPr>
          <a:lstStyle/>
          <a:p>
            <a:r>
              <a:rPr lang="en-US" b="1" dirty="0">
                <a:solidFill>
                  <a:srgbClr val="0070C0"/>
                </a:solidFill>
              </a:rPr>
              <a:t>Plug A side into port on calculator the Rover Hub.</a:t>
            </a:r>
          </a:p>
        </p:txBody>
      </p:sp>
      <p:cxnSp>
        <p:nvCxnSpPr>
          <p:cNvPr id="19" name="Straight Arrow Connector 18">
            <a:extLst>
              <a:ext uri="{FF2B5EF4-FFF2-40B4-BE49-F238E27FC236}">
                <a16:creationId xmlns:a16="http://schemas.microsoft.com/office/drawing/2014/main" id="{8EEBAF58-4D33-0C47-A6AC-B5F396AC5791}"/>
              </a:ext>
            </a:extLst>
          </p:cNvPr>
          <p:cNvCxnSpPr>
            <a:cxnSpLocks/>
          </p:cNvCxnSpPr>
          <p:nvPr/>
        </p:nvCxnSpPr>
        <p:spPr>
          <a:xfrm flipH="1">
            <a:off x="4114800" y="3851614"/>
            <a:ext cx="669094" cy="15557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08C066-FB41-924B-AFE8-0F1A40F30B5D}"/>
              </a:ext>
            </a:extLst>
          </p:cNvPr>
          <p:cNvCxnSpPr>
            <a:cxnSpLocks/>
          </p:cNvCxnSpPr>
          <p:nvPr/>
        </p:nvCxnSpPr>
        <p:spPr>
          <a:xfrm>
            <a:off x="6131073" y="3851614"/>
            <a:ext cx="1037643" cy="114761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4E90345-9072-D64B-8ED1-571D4C8D60F8}"/>
              </a:ext>
            </a:extLst>
          </p:cNvPr>
          <p:cNvSpPr txBox="1"/>
          <p:nvPr/>
        </p:nvSpPr>
        <p:spPr>
          <a:xfrm>
            <a:off x="5140473" y="919662"/>
            <a:ext cx="1981200" cy="923330"/>
          </a:xfrm>
          <a:prstGeom prst="rect">
            <a:avLst/>
          </a:prstGeom>
          <a:noFill/>
        </p:spPr>
        <p:txBody>
          <a:bodyPr wrap="square" rtlCol="0">
            <a:spAutoFit/>
          </a:bodyPr>
          <a:lstStyle/>
          <a:p>
            <a:r>
              <a:rPr lang="en-US" b="1" dirty="0">
                <a:solidFill>
                  <a:srgbClr val="0070C0"/>
                </a:solidFill>
              </a:rPr>
              <a:t>Make sure that your Rover is switched on.</a:t>
            </a:r>
          </a:p>
        </p:txBody>
      </p:sp>
      <p:sp>
        <p:nvSpPr>
          <p:cNvPr id="17" name="TextBox 16">
            <a:extLst>
              <a:ext uri="{FF2B5EF4-FFF2-40B4-BE49-F238E27FC236}">
                <a16:creationId xmlns:a16="http://schemas.microsoft.com/office/drawing/2014/main" id="{1630E7DD-30CF-B349-B9A2-4D458A03AE03}"/>
              </a:ext>
            </a:extLst>
          </p:cNvPr>
          <p:cNvSpPr txBox="1"/>
          <p:nvPr/>
        </p:nvSpPr>
        <p:spPr>
          <a:xfrm>
            <a:off x="4758920" y="1022630"/>
            <a:ext cx="269626" cy="276999"/>
          </a:xfrm>
          <a:prstGeom prst="rect">
            <a:avLst/>
          </a:prstGeom>
          <a:noFill/>
          <a:ln w="19050">
            <a:solidFill>
              <a:schemeClr val="tx1"/>
            </a:solidFill>
          </a:ln>
        </p:spPr>
        <p:txBody>
          <a:bodyPr wrap="none" rtlCol="0">
            <a:spAutoFit/>
          </a:bodyPr>
          <a:lstStyle/>
          <a:p>
            <a:r>
              <a:rPr lang="en-US" sz="1200" dirty="0"/>
              <a:t>1</a:t>
            </a:r>
          </a:p>
        </p:txBody>
      </p:sp>
      <p:sp>
        <p:nvSpPr>
          <p:cNvPr id="18" name="TextBox 17">
            <a:extLst>
              <a:ext uri="{FF2B5EF4-FFF2-40B4-BE49-F238E27FC236}">
                <a16:creationId xmlns:a16="http://schemas.microsoft.com/office/drawing/2014/main" id="{7C7E2E78-2201-E046-B10C-8A9FBCB0AB08}"/>
              </a:ext>
            </a:extLst>
          </p:cNvPr>
          <p:cNvSpPr txBox="1"/>
          <p:nvPr/>
        </p:nvSpPr>
        <p:spPr>
          <a:xfrm>
            <a:off x="169882" y="3851615"/>
            <a:ext cx="269626" cy="276999"/>
          </a:xfrm>
          <a:prstGeom prst="rect">
            <a:avLst/>
          </a:prstGeom>
          <a:noFill/>
          <a:ln w="19050">
            <a:solidFill>
              <a:schemeClr val="tx1"/>
            </a:solidFill>
          </a:ln>
        </p:spPr>
        <p:txBody>
          <a:bodyPr wrap="none" rtlCol="0">
            <a:spAutoFit/>
          </a:bodyPr>
          <a:lstStyle/>
          <a:p>
            <a:r>
              <a:rPr lang="en-US" sz="1200" dirty="0"/>
              <a:t>2</a:t>
            </a:r>
          </a:p>
        </p:txBody>
      </p:sp>
      <p:sp>
        <p:nvSpPr>
          <p:cNvPr id="20" name="TextBox 19">
            <a:extLst>
              <a:ext uri="{FF2B5EF4-FFF2-40B4-BE49-F238E27FC236}">
                <a16:creationId xmlns:a16="http://schemas.microsoft.com/office/drawing/2014/main" id="{40B5F39B-BE14-5D4C-B9F1-F4745741E4D2}"/>
              </a:ext>
            </a:extLst>
          </p:cNvPr>
          <p:cNvSpPr txBox="1"/>
          <p:nvPr/>
        </p:nvSpPr>
        <p:spPr>
          <a:xfrm>
            <a:off x="4649081" y="2605537"/>
            <a:ext cx="269626" cy="276999"/>
          </a:xfrm>
          <a:prstGeom prst="rect">
            <a:avLst/>
          </a:prstGeom>
          <a:noFill/>
          <a:ln w="19050">
            <a:solidFill>
              <a:schemeClr val="tx1"/>
            </a:solidFill>
          </a:ln>
        </p:spPr>
        <p:txBody>
          <a:bodyPr wrap="none" rtlCol="0">
            <a:spAutoFit/>
          </a:bodyPr>
          <a:lstStyle/>
          <a:p>
            <a:r>
              <a:rPr lang="en-US" sz="1200" dirty="0"/>
              <a:t>3</a:t>
            </a:r>
          </a:p>
        </p:txBody>
      </p:sp>
    </p:spTree>
    <p:extLst>
      <p:ext uri="{BB962C8B-B14F-4D97-AF65-F5344CB8AC3E}">
        <p14:creationId xmlns:p14="http://schemas.microsoft.com/office/powerpoint/2010/main" val="221636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6"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7666-58BE-3722-0C86-28B939FD81A4}"/>
              </a:ext>
            </a:extLst>
          </p:cNvPr>
          <p:cNvSpPr>
            <a:spLocks noGrp="1"/>
          </p:cNvSpPr>
          <p:nvPr>
            <p:ph type="title"/>
          </p:nvPr>
        </p:nvSpPr>
        <p:spPr/>
        <p:txBody>
          <a:bodyPr/>
          <a:lstStyle/>
          <a:p>
            <a:r>
              <a:rPr lang="en-US" sz="3200" dirty="0"/>
              <a:t>Connecting your calculator to the Rover</a:t>
            </a:r>
          </a:p>
        </p:txBody>
      </p:sp>
      <p:sp>
        <p:nvSpPr>
          <p:cNvPr id="3" name="Content Placeholder 2">
            <a:extLst>
              <a:ext uri="{FF2B5EF4-FFF2-40B4-BE49-F238E27FC236}">
                <a16:creationId xmlns:a16="http://schemas.microsoft.com/office/drawing/2014/main" id="{DFE97136-87D9-58BD-4B04-C6E5BACE7D02}"/>
              </a:ext>
            </a:extLst>
          </p:cNvPr>
          <p:cNvSpPr>
            <a:spLocks noGrp="1"/>
          </p:cNvSpPr>
          <p:nvPr>
            <p:ph sz="half" idx="1"/>
          </p:nvPr>
        </p:nvSpPr>
        <p:spPr/>
        <p:txBody>
          <a:bodyPr/>
          <a:lstStyle/>
          <a:p>
            <a:pPr marL="0" indent="0" algn="l">
              <a:buNone/>
            </a:pPr>
            <a:r>
              <a:rPr lang="en-US" sz="2000" b="1" i="0" u="none" strike="noStrike" dirty="0">
                <a:solidFill>
                  <a:srgbClr val="212121"/>
                </a:solidFill>
                <a:effectLst/>
                <a:latin typeface="Calibri" panose="020F0502020204030204" pitchFamily="34" charset="0"/>
              </a:rPr>
              <a:t>Initial Connection</a:t>
            </a:r>
          </a:p>
          <a:p>
            <a:pPr algn="l"/>
            <a:r>
              <a:rPr lang="en-US" sz="2000" b="0" i="0" u="none" strike="noStrike" dirty="0">
                <a:solidFill>
                  <a:srgbClr val="212121"/>
                </a:solidFill>
                <a:effectLst/>
                <a:latin typeface="Calibri" panose="020F0502020204030204" pitchFamily="34" charset="0"/>
              </a:rPr>
              <a:t>Step 1: Make sure that Rover is switched ON</a:t>
            </a:r>
          </a:p>
          <a:p>
            <a:pPr algn="l"/>
            <a:endParaRPr lang="en-US" sz="2000" b="0" i="0" u="none" strike="noStrike" dirty="0">
              <a:solidFill>
                <a:srgbClr val="212121"/>
              </a:solidFill>
              <a:effectLst/>
              <a:latin typeface="Calibri" panose="020F0502020204030204" pitchFamily="34" charset="0"/>
            </a:endParaRPr>
          </a:p>
          <a:p>
            <a:pPr algn="l"/>
            <a:r>
              <a:rPr lang="en-US" sz="2000" b="0" i="0" u="none" strike="noStrike" dirty="0">
                <a:solidFill>
                  <a:srgbClr val="212121"/>
                </a:solidFill>
                <a:effectLst/>
                <a:latin typeface="Calibri" panose="020F0502020204030204" pitchFamily="34" charset="0"/>
              </a:rPr>
              <a:t>Step 2: plug unit-to-unit cable into Hub</a:t>
            </a:r>
          </a:p>
          <a:p>
            <a:pPr lvl="1"/>
            <a:r>
              <a:rPr lang="en-US" sz="1600" b="0" i="0" u="none" strike="noStrike" dirty="0">
                <a:solidFill>
                  <a:srgbClr val="212121"/>
                </a:solidFill>
                <a:effectLst/>
                <a:latin typeface="Calibri" panose="020F0502020204030204" pitchFamily="34" charset="0"/>
              </a:rPr>
              <a:t>(Use </a:t>
            </a:r>
            <a:r>
              <a:rPr lang="en-US" sz="1600" dirty="0">
                <a:solidFill>
                  <a:srgbClr val="212121"/>
                </a:solidFill>
                <a:latin typeface="Calibri" panose="020F0502020204030204" pitchFamily="34" charset="0"/>
              </a:rPr>
              <a:t>end of cable </a:t>
            </a:r>
            <a:r>
              <a:rPr lang="en-US" sz="1600" b="0" i="0" u="none" strike="noStrike" dirty="0">
                <a:solidFill>
                  <a:srgbClr val="212121"/>
                </a:solidFill>
                <a:effectLst/>
                <a:latin typeface="Calibri" panose="020F0502020204030204" pitchFamily="34" charset="0"/>
              </a:rPr>
              <a:t>labeled B)</a:t>
            </a:r>
          </a:p>
          <a:p>
            <a:pPr marL="457200" lvl="1" indent="0">
              <a:buNone/>
            </a:pPr>
            <a:endParaRPr lang="en-US" sz="1600" b="0" i="0" u="none" strike="noStrike" dirty="0">
              <a:solidFill>
                <a:srgbClr val="212121"/>
              </a:solidFill>
              <a:effectLst/>
              <a:latin typeface="Calibri" panose="020F0502020204030204" pitchFamily="34" charset="0"/>
            </a:endParaRPr>
          </a:p>
          <a:p>
            <a:pPr algn="l"/>
            <a:r>
              <a:rPr lang="en-US" sz="2000" b="0" i="0" u="none" strike="noStrike" dirty="0">
                <a:solidFill>
                  <a:srgbClr val="212121"/>
                </a:solidFill>
                <a:effectLst/>
                <a:latin typeface="Calibri" panose="020F0502020204030204" pitchFamily="34" charset="0"/>
              </a:rPr>
              <a:t>Step 3: plug unit-to-unit cable into the calculator</a:t>
            </a:r>
          </a:p>
          <a:p>
            <a:pPr lvl="1"/>
            <a:r>
              <a:rPr lang="en-US" sz="1600" b="0" i="0" u="none" strike="noStrike" dirty="0">
                <a:solidFill>
                  <a:srgbClr val="212121"/>
                </a:solidFill>
                <a:effectLst/>
                <a:latin typeface="Calibri" panose="020F0502020204030204" pitchFamily="34" charset="0"/>
              </a:rPr>
              <a:t>(Use </a:t>
            </a:r>
            <a:r>
              <a:rPr lang="en-US" sz="1600" dirty="0">
                <a:solidFill>
                  <a:srgbClr val="212121"/>
                </a:solidFill>
                <a:latin typeface="Calibri" panose="020F0502020204030204" pitchFamily="34" charset="0"/>
              </a:rPr>
              <a:t>end of cable </a:t>
            </a:r>
            <a:r>
              <a:rPr lang="en-US" sz="1600" b="0" i="0" u="none" strike="noStrike" dirty="0">
                <a:solidFill>
                  <a:srgbClr val="212121"/>
                </a:solidFill>
                <a:effectLst/>
                <a:latin typeface="Calibri" panose="020F0502020204030204" pitchFamily="34" charset="0"/>
              </a:rPr>
              <a:t>labeled A)</a:t>
            </a:r>
          </a:p>
          <a:p>
            <a:pPr algn="l"/>
            <a:endParaRPr lang="en-US" sz="2000" b="0" i="0" u="none" strike="noStrike" dirty="0">
              <a:solidFill>
                <a:srgbClr val="212121"/>
              </a:solidFill>
              <a:effectLst/>
              <a:latin typeface="Calibri" panose="020F0502020204030204" pitchFamily="34" charset="0"/>
            </a:endParaRPr>
          </a:p>
          <a:p>
            <a:pPr marL="0" indent="0">
              <a:buNone/>
            </a:pPr>
            <a:endParaRPr lang="en-US" dirty="0"/>
          </a:p>
        </p:txBody>
      </p:sp>
      <p:sp>
        <p:nvSpPr>
          <p:cNvPr id="4" name="Content Placeholder 3">
            <a:extLst>
              <a:ext uri="{FF2B5EF4-FFF2-40B4-BE49-F238E27FC236}">
                <a16:creationId xmlns:a16="http://schemas.microsoft.com/office/drawing/2014/main" id="{BB300EDA-94DD-CB85-163B-9C4D76D771B9}"/>
              </a:ext>
            </a:extLst>
          </p:cNvPr>
          <p:cNvSpPr>
            <a:spLocks noGrp="1"/>
          </p:cNvSpPr>
          <p:nvPr>
            <p:ph sz="half" idx="2"/>
          </p:nvPr>
        </p:nvSpPr>
        <p:spPr/>
        <p:txBody>
          <a:bodyPr/>
          <a:lstStyle/>
          <a:p>
            <a:pPr marL="0" indent="0">
              <a:buNone/>
            </a:pPr>
            <a:r>
              <a:rPr lang="en-US" sz="2000" b="1" dirty="0"/>
              <a:t>Troubleshooting</a:t>
            </a:r>
          </a:p>
          <a:p>
            <a:pPr marL="0" indent="0" algn="l">
              <a:buNone/>
            </a:pPr>
            <a:r>
              <a:rPr lang="en-US" sz="1600" b="1" dirty="0">
                <a:solidFill>
                  <a:srgbClr val="212121"/>
                </a:solidFill>
                <a:latin typeface="Calibri" panose="020F0502020204030204" pitchFamily="34" charset="0"/>
              </a:rPr>
              <a:t>T</a:t>
            </a:r>
            <a:r>
              <a:rPr lang="en-US" sz="1600" b="1" i="0" u="none" strike="noStrike" dirty="0">
                <a:solidFill>
                  <a:srgbClr val="212121"/>
                </a:solidFill>
                <a:effectLst/>
                <a:latin typeface="Calibri" panose="020F0502020204030204" pitchFamily="34" charset="0"/>
              </a:rPr>
              <a:t>ry the following as a fast fix:</a:t>
            </a:r>
          </a:p>
          <a:p>
            <a:pPr algn="l"/>
            <a:r>
              <a:rPr lang="en-US" sz="1600" b="0" i="0" u="none" strike="noStrike" dirty="0">
                <a:solidFill>
                  <a:srgbClr val="212121"/>
                </a:solidFill>
                <a:effectLst/>
                <a:latin typeface="Calibri" panose="020F0502020204030204" pitchFamily="34" charset="0"/>
              </a:rPr>
              <a:t>Step 1: unplug the unit-to-unit cable from the hub and the calculator.</a:t>
            </a:r>
          </a:p>
          <a:p>
            <a:pPr algn="l"/>
            <a:r>
              <a:rPr lang="en-US" sz="1600" b="0" i="0" u="none" strike="noStrike" dirty="0">
                <a:solidFill>
                  <a:srgbClr val="212121"/>
                </a:solidFill>
                <a:effectLst/>
                <a:latin typeface="Calibri" panose="020F0502020204030204" pitchFamily="34" charset="0"/>
              </a:rPr>
              <a:t>Step 2: re-connect in the order of first Hub then calculator second.</a:t>
            </a:r>
          </a:p>
          <a:p>
            <a:pPr marL="0" indent="0" algn="l">
              <a:buNone/>
            </a:pPr>
            <a:r>
              <a:rPr lang="en-US" sz="1600" b="0" i="0" u="none" strike="noStrike" dirty="0">
                <a:solidFill>
                  <a:srgbClr val="212121"/>
                </a:solidFill>
                <a:effectLst/>
                <a:latin typeface="Calibri" panose="020F0502020204030204" pitchFamily="34" charset="0"/>
              </a:rPr>
              <a:t> </a:t>
            </a:r>
          </a:p>
          <a:p>
            <a:pPr marL="0" indent="0" algn="l">
              <a:buNone/>
            </a:pPr>
            <a:r>
              <a:rPr lang="en-US" sz="1600" b="1" i="0" u="none" strike="noStrike" dirty="0">
                <a:solidFill>
                  <a:srgbClr val="212121"/>
                </a:solidFill>
                <a:effectLst/>
                <a:latin typeface="Calibri" panose="020F0502020204030204" pitchFamily="34" charset="0"/>
              </a:rPr>
              <a:t>If the fast fix does not work, try these steps:</a:t>
            </a:r>
          </a:p>
          <a:p>
            <a:pPr algn="l"/>
            <a:r>
              <a:rPr lang="en-US" sz="1600" b="0" i="0" u="none" strike="noStrike" dirty="0">
                <a:solidFill>
                  <a:srgbClr val="212121"/>
                </a:solidFill>
                <a:effectLst/>
                <a:latin typeface="Calibri" panose="020F0502020204030204" pitchFamily="34" charset="0"/>
              </a:rPr>
              <a:t>Step 1: unplug unit-to-unit cable from both the hub and the calculator</a:t>
            </a:r>
          </a:p>
          <a:p>
            <a:pPr algn="l"/>
            <a:r>
              <a:rPr lang="en-US" sz="1600" b="0" i="0" u="none" strike="noStrike" dirty="0">
                <a:solidFill>
                  <a:srgbClr val="212121"/>
                </a:solidFill>
                <a:effectLst/>
                <a:latin typeface="Calibri" panose="020F0502020204030204" pitchFamily="34" charset="0"/>
              </a:rPr>
              <a:t>Step 2: Switch Rover OFF</a:t>
            </a:r>
          </a:p>
          <a:p>
            <a:pPr algn="l"/>
            <a:r>
              <a:rPr lang="en-US" sz="1600" b="0" i="0" u="none" strike="noStrike" dirty="0">
                <a:solidFill>
                  <a:srgbClr val="212121"/>
                </a:solidFill>
                <a:effectLst/>
                <a:latin typeface="Calibri" panose="020F0502020204030204" pitchFamily="34" charset="0"/>
              </a:rPr>
              <a:t>Wait a second</a:t>
            </a:r>
          </a:p>
          <a:p>
            <a:pPr algn="l"/>
            <a:r>
              <a:rPr lang="en-US" sz="1600" b="0" i="0" u="none" strike="noStrike" dirty="0">
                <a:solidFill>
                  <a:srgbClr val="212121"/>
                </a:solidFill>
                <a:effectLst/>
                <a:latin typeface="Calibri" panose="020F0502020204030204" pitchFamily="34" charset="0"/>
              </a:rPr>
              <a:t>Step 3: Switch Rover ON</a:t>
            </a:r>
          </a:p>
          <a:p>
            <a:pPr algn="l"/>
            <a:r>
              <a:rPr lang="en-US" sz="1600" b="0" i="0" u="none" strike="noStrike" dirty="0">
                <a:solidFill>
                  <a:srgbClr val="212121"/>
                </a:solidFill>
                <a:effectLst/>
                <a:latin typeface="Calibri" panose="020F0502020204030204" pitchFamily="34" charset="0"/>
              </a:rPr>
              <a:t>Step 4: plug unit-to-unit cable into Hub</a:t>
            </a:r>
          </a:p>
          <a:p>
            <a:pPr algn="l"/>
            <a:r>
              <a:rPr lang="en-US" sz="1600" b="0" i="0" u="none" strike="noStrike" dirty="0">
                <a:solidFill>
                  <a:srgbClr val="212121"/>
                </a:solidFill>
                <a:effectLst/>
                <a:latin typeface="Calibri" panose="020F0502020204030204" pitchFamily="34" charset="0"/>
              </a:rPr>
              <a:t>Step 5: plug unit-to-unit cable into the calculator</a:t>
            </a:r>
          </a:p>
          <a:p>
            <a:pPr marL="0" indent="0">
              <a:buNone/>
            </a:pPr>
            <a:endParaRPr lang="en-US" sz="2000" dirty="0"/>
          </a:p>
        </p:txBody>
      </p:sp>
    </p:spTree>
    <p:extLst>
      <p:ext uri="{BB962C8B-B14F-4D97-AF65-F5344CB8AC3E}">
        <p14:creationId xmlns:p14="http://schemas.microsoft.com/office/powerpoint/2010/main" val="1633106618"/>
      </p:ext>
    </p:extLst>
  </p:cSld>
  <p:clrMapOvr>
    <a:masterClrMapping/>
  </p:clrMapOvr>
</p:sld>
</file>

<file path=ppt/theme/theme1.xml><?xml version="1.0" encoding="utf-8"?>
<a:theme xmlns:a="http://schemas.openxmlformats.org/drawingml/2006/main" name="1_ET_new">
  <a:themeElements>
    <a:clrScheme name="Custom 1">
      <a:dk1>
        <a:srgbClr val="525252"/>
      </a:dk1>
      <a:lt1>
        <a:srgbClr val="FFFFFF"/>
      </a:lt1>
      <a:dk2>
        <a:srgbClr val="000000"/>
      </a:dk2>
      <a:lt2>
        <a:srgbClr val="FFFFFF"/>
      </a:lt2>
      <a:accent1>
        <a:srgbClr val="D1282E"/>
      </a:accent1>
      <a:accent2>
        <a:srgbClr val="363636"/>
      </a:accent2>
      <a:accent3>
        <a:srgbClr val="888888"/>
      </a:accent3>
      <a:accent4>
        <a:srgbClr val="8064A2"/>
      </a:accent4>
      <a:accent5>
        <a:srgbClr val="4BACC6"/>
      </a:accent5>
      <a:accent6>
        <a:srgbClr val="F79646"/>
      </a:accent6>
      <a:hlink>
        <a:srgbClr val="1973B4"/>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17313</TotalTime>
  <Words>1597</Words>
  <Application>Microsoft Macintosh PowerPoint</Application>
  <PresentationFormat>On-screen Show (4:3)</PresentationFormat>
  <Paragraphs>228</Paragraphs>
  <Slides>25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Lucida Grande</vt:lpstr>
      <vt:lpstr>1_ET_new</vt:lpstr>
      <vt:lpstr>Meet TI-Rover  Geometry Challenges Day TI-84 Plus CE  TI-Basic</vt:lpstr>
      <vt:lpstr>Meet the TI-Innovator™ Rover</vt:lpstr>
      <vt:lpstr>PowerPoint Presentation</vt:lpstr>
      <vt:lpstr>Rover from the top</vt:lpstr>
      <vt:lpstr>Turn Rover Over</vt:lpstr>
      <vt:lpstr>Sensors on Rover</vt:lpstr>
      <vt:lpstr>TI-Rover orientation and virtual grid</vt:lpstr>
      <vt:lpstr>Connecting Rover to your calculator</vt:lpstr>
      <vt:lpstr>Connecting your calculator to the Rover</vt:lpstr>
      <vt:lpstr>Creating a new Rover Program</vt:lpstr>
      <vt:lpstr>Entering a Rover Program</vt:lpstr>
      <vt:lpstr>Running (Executing) a Rover Program</vt:lpstr>
      <vt:lpstr>Editing a Rover Program</vt:lpstr>
      <vt:lpstr>Drawing with the TI-Rover</vt:lpstr>
      <vt:lpstr>MAKE IT MOVE!</vt:lpstr>
      <vt:lpstr>Change the Color</vt:lpstr>
      <vt:lpstr>Explore angles</vt:lpstr>
      <vt:lpstr>Quick Math Reminders</vt:lpstr>
      <vt:lpstr>Quick Math Reminders</vt:lpstr>
      <vt:lpstr>Logic Challenge</vt:lpstr>
      <vt:lpstr>Where can you go next with TI-Rover?</vt:lpstr>
      <vt:lpstr>Quick Math Reminders</vt:lpstr>
      <vt:lpstr>Logic Challenge 2</vt:lpstr>
      <vt:lpstr>Logic Challenge 2</vt:lpstr>
      <vt:lpstr>Thank you!</vt:lpstr>
    </vt:vector>
  </TitlesOfParts>
  <Company>Texas Instruments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Coding to</dc:title>
  <dc:creator>Brown, Curtis</dc:creator>
  <cp:lastModifiedBy>David Santucci</cp:lastModifiedBy>
  <cp:revision>259</cp:revision>
  <dcterms:created xsi:type="dcterms:W3CDTF">2017-10-17T15:34:02Z</dcterms:created>
  <dcterms:modified xsi:type="dcterms:W3CDTF">2023-02-20T16:48:45Z</dcterms:modified>
</cp:coreProperties>
</file>