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372" r:id="rId2"/>
    <p:sldId id="373" r:id="rId3"/>
    <p:sldId id="345" r:id="rId4"/>
    <p:sldId id="343" r:id="rId5"/>
    <p:sldId id="348" r:id="rId6"/>
    <p:sldId id="362" r:id="rId7"/>
    <p:sldId id="363" r:id="rId8"/>
    <p:sldId id="349" r:id="rId9"/>
    <p:sldId id="374" r:id="rId10"/>
    <p:sldId id="312" r:id="rId11"/>
    <p:sldId id="315" r:id="rId12"/>
    <p:sldId id="318" r:id="rId13"/>
    <p:sldId id="319" r:id="rId14"/>
    <p:sldId id="402" r:id="rId15"/>
    <p:sldId id="401" r:id="rId16"/>
    <p:sldId id="381" r:id="rId17"/>
    <p:sldId id="355" r:id="rId18"/>
    <p:sldId id="400" r:id="rId19"/>
    <p:sldId id="380" r:id="rId20"/>
    <p:sldId id="384" r:id="rId21"/>
    <p:sldId id="404" r:id="rId22"/>
    <p:sldId id="405" r:id="rId23"/>
    <p:sldId id="386" r:id="rId24"/>
    <p:sldId id="388" r:id="rId25"/>
    <p:sldId id="389" r:id="rId26"/>
    <p:sldId id="407" r:id="rId27"/>
    <p:sldId id="408" r:id="rId28"/>
    <p:sldId id="367" r:id="rId29"/>
    <p:sldId id="392" r:id="rId30"/>
    <p:sldId id="394" r:id="rId31"/>
    <p:sldId id="396" r:id="rId32"/>
    <p:sldId id="411" r:id="rId33"/>
    <p:sldId id="412" r:id="rId34"/>
    <p:sldId id="27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1A1F"/>
    <a:srgbClr val="FF3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327" autoAdjust="0"/>
  </p:normalViewPr>
  <p:slideViewPr>
    <p:cSldViewPr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79B18-8B84-4A90-8726-4F4733A09688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EA5FF-CECD-4049-AB8D-91576D3E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1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3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6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10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06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66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91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63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69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52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04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38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4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4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01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05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1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54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68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E128C58D-6045-487F-AFD8-55B6B56E9F86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11/22/22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18EA56B-ADE2-4108-BBB7-9D079231D52F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4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E359840-9455-4144-B71D-6F981C9AE7A7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11/22/22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C4D41FB-8AAF-4D11-8BB6-75AAFC49B67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1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39FBAFF-CC4D-42F0-81C2-FD19E881C822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11/22/22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3BA88DA-5A08-4CD2-9E62-6592BC1C69D9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13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ADF1D27-BCD7-4469-A8D4-06053446F4CA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11/22/22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E6FBE99-549E-4F51-9B0C-41358EF58216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1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45FAC0C3-4C6A-4ED5-A4C7-BD9E4A3E64E7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11/22/22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565304-0C46-4D5C-961F-E41901AC2E5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20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51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5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25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2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2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1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4C21E2F-7186-4F6F-AC8B-F9756EC0A499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5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C3830F7D-D99B-47D7-8A1D-B07ED6463C5D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11/22/22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62C7B48-82B4-469D-A675-F42A7755A7FD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7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33AE23B3-ED6E-44C0-B7E8-C0E2A1BE8FCD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11/22/22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C19FD4A-452E-4452-B7D3-AF4CEA771EB1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4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4F735AE-ED01-4689-96B5-8F406DF4DCA6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11/22/22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0271EA9-59D3-455B-8818-B89ECA328528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5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283C6230-094F-4027-81A6-86BA8ED81EC4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11/22/22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D96FF-B2F7-456F-AD95-43064B07E0A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5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E28BC3DB-74DD-45E8-A86D-6E876D4DC8A4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11/22/22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B5B314-EB64-46E4-8D40-B826BD6422F8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7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03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Myriad Pro" panose="020B0503030403020204" pitchFamily="34" charset="0"/>
          <a:cs typeface="Myriad Pro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32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8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4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0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0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tem-team@ti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97.png"/><Relationship Id="rId4" Type="http://schemas.openxmlformats.org/officeDocument/2006/relationships/image" Target="../media/image33.png"/><Relationship Id="rId9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tistemprojects.com/tistemprojects-home/?resource_id=2403" TargetMode="Externa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27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11" Type="http://schemas.openxmlformats.org/officeDocument/2006/relationships/image" Target="../media/image136.png"/><Relationship Id="rId5" Type="http://schemas.openxmlformats.org/officeDocument/2006/relationships/image" Target="../media/image132.png"/><Relationship Id="rId10" Type="http://schemas.openxmlformats.org/officeDocument/2006/relationships/image" Target="../media/image98.png"/><Relationship Id="rId4" Type="http://schemas.openxmlformats.org/officeDocument/2006/relationships/image" Target="../media/image131.png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stem-team@ti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03791"/>
            <a:ext cx="7772400" cy="1924050"/>
          </a:xfrm>
        </p:spPr>
        <p:txBody>
          <a:bodyPr/>
          <a:lstStyle/>
          <a:p>
            <a:r>
              <a:rPr lang="en-US" dirty="0"/>
              <a:t>Meet the TI-Innovator Hub </a:t>
            </a:r>
            <a:br>
              <a:rPr lang="en-US" dirty="0"/>
            </a:br>
            <a:r>
              <a:rPr lang="en-US" sz="3200" dirty="0"/>
              <a:t>TI-84 Plus CE </a:t>
            </a:r>
            <a:br>
              <a:rPr lang="en-US" sz="3200" dirty="0"/>
            </a:br>
            <a:r>
              <a:rPr lang="en-US" sz="3200" dirty="0"/>
              <a:t>TI-Basic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55654"/>
            <a:ext cx="6400800" cy="1752600"/>
          </a:xfrm>
        </p:spPr>
        <p:txBody>
          <a:bodyPr/>
          <a:lstStyle/>
          <a:p>
            <a:pPr algn="l"/>
            <a:r>
              <a:rPr lang="en-US" dirty="0"/>
              <a:t>Texas Instruments</a:t>
            </a:r>
          </a:p>
          <a:p>
            <a:pPr algn="l"/>
            <a:r>
              <a:rPr lang="en-US" dirty="0"/>
              <a:t>@</a:t>
            </a:r>
            <a:r>
              <a:rPr lang="en-US" dirty="0" err="1"/>
              <a:t>ticalculators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C9578B-B12D-3D96-4427-887F32B62422}"/>
              </a:ext>
            </a:extLst>
          </p:cNvPr>
          <p:cNvSpPr txBox="1">
            <a:spLocks/>
          </p:cNvSpPr>
          <p:nvPr/>
        </p:nvSpPr>
        <p:spPr bwMode="auto">
          <a:xfrm>
            <a:off x="4838698" y="4953000"/>
            <a:ext cx="4305302" cy="144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hlinkClick r:id="" action="ppaction://noaction"/>
            </a:endParaRPr>
          </a:p>
          <a:p>
            <a:r>
              <a:rPr lang="en-US" sz="2800" dirty="0">
                <a:hlinkClick r:id="" action="ppaction://noaction"/>
              </a:rPr>
              <a:t>www.TIstemProjects.com</a:t>
            </a:r>
            <a:r>
              <a:rPr lang="en-US" sz="2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142E7-8C72-B3BF-897D-C5BD7A2A7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76600"/>
            <a:ext cx="2133600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336CC2-D89E-E5E9-5B97-FB39566C69E2}"/>
              </a:ext>
            </a:extLst>
          </p:cNvPr>
          <p:cNvSpPr txBox="1"/>
          <p:nvPr/>
        </p:nvSpPr>
        <p:spPr>
          <a:xfrm>
            <a:off x="62432" y="6488668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</a:t>
            </a:r>
            <a:r>
              <a:rPr lang="en-US" dirty="0">
                <a:hlinkClick r:id="rId4"/>
              </a:rPr>
              <a:t>stem-team@ti.com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589588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0E06BB-8FA5-15A4-287B-F5D6F72E4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079" y="3727070"/>
            <a:ext cx="1686991" cy="1272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E571D-43C0-3021-A57B-0566A2E63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081" y="3714247"/>
            <a:ext cx="1710757" cy="1290079"/>
          </a:xfrm>
          <a:prstGeom prst="rect">
            <a:avLst/>
          </a:prstGeom>
        </p:spPr>
      </p:pic>
      <p:pic>
        <p:nvPicPr>
          <p:cNvPr id="16" name="Picture 1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B1680C2-9F78-A04F-A037-F72397FCB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796" y="1257695"/>
            <a:ext cx="1850130" cy="1395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CE15B-3525-2245-920C-9A8DC03ECF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08" y="1294971"/>
            <a:ext cx="1805748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Creating a new Hub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41072" y="5204593"/>
            <a:ext cx="2134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 the </a:t>
            </a:r>
            <a:r>
              <a:rPr lang="en-US" sz="1200" b="1" dirty="0"/>
              <a:t>[</a:t>
            </a:r>
            <a:r>
              <a:rPr lang="en-US" sz="1200" b="1" dirty="0" err="1"/>
              <a:t>prgm</a:t>
            </a:r>
            <a:r>
              <a:rPr lang="en-US" sz="1200" b="1" dirty="0"/>
              <a:t>] </a:t>
            </a:r>
            <a:r>
              <a:rPr lang="en-US" sz="1200" dirty="0"/>
              <a:t>key to create,  edit and execute </a:t>
            </a:r>
          </a:p>
          <a:p>
            <a:r>
              <a:rPr lang="en-US" sz="1200" dirty="0"/>
              <a:t>TI-Basic programs.  </a:t>
            </a:r>
            <a:endParaRPr lang="en-US" sz="12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70177" y="1949529"/>
            <a:ext cx="968581" cy="7261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2209800" y="2675662"/>
            <a:ext cx="185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You have the option to execute (run),</a:t>
            </a:r>
          </a:p>
          <a:p>
            <a:r>
              <a:rPr lang="en-US" sz="1200" dirty="0"/>
              <a:t>edit or create programs.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228600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2255796" y="914911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5DDFFB-8757-D246-B55F-F1CA161EE3FC}"/>
              </a:ext>
            </a:extLst>
          </p:cNvPr>
          <p:cNvSpPr txBox="1"/>
          <p:nvPr/>
        </p:nvSpPr>
        <p:spPr>
          <a:xfrm>
            <a:off x="4299365" y="938134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E7B65228-2FD3-F543-819A-42151D834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365" y="1269571"/>
            <a:ext cx="1850130" cy="13951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1ACCAD1-8FCE-304A-88C5-435BD84BA628}"/>
              </a:ext>
            </a:extLst>
          </p:cNvPr>
          <p:cNvSpPr txBox="1"/>
          <p:nvPr/>
        </p:nvSpPr>
        <p:spPr>
          <a:xfrm>
            <a:off x="4299364" y="2719189"/>
            <a:ext cx="225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Use </a:t>
            </a:r>
            <a:r>
              <a:rPr lang="en-US" sz="1200" b="1" dirty="0"/>
              <a:t>right arrow</a:t>
            </a:r>
            <a:r>
              <a:rPr lang="en-US" sz="1200" dirty="0"/>
              <a:t> key to move to NEW 1:Create New</a:t>
            </a:r>
          </a:p>
          <a:p>
            <a:r>
              <a:rPr lang="en-US" sz="1200" dirty="0"/>
              <a:t>Press </a:t>
            </a:r>
            <a:r>
              <a:rPr lang="en-US" sz="1200" b="1" dirty="0"/>
              <a:t>[1</a:t>
            </a:r>
            <a:r>
              <a:rPr lang="en-US" sz="1200" dirty="0"/>
              <a:t>] or </a:t>
            </a:r>
            <a:r>
              <a:rPr lang="en-US" sz="1200" b="1" dirty="0"/>
              <a:t>[enter] </a:t>
            </a:r>
            <a:r>
              <a:rPr lang="en-US" sz="1200" dirty="0"/>
              <a:t>to select.</a:t>
            </a:r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0D30F055-DD27-A24B-B5E0-76E6900D19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883" y="3709148"/>
            <a:ext cx="1710760" cy="12900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9A66FD3-4D29-F14C-84C9-89E72960AA0E}"/>
              </a:ext>
            </a:extLst>
          </p:cNvPr>
          <p:cNvSpPr txBox="1"/>
          <p:nvPr/>
        </p:nvSpPr>
        <p:spPr>
          <a:xfrm>
            <a:off x="2250594" y="3370114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8C9A00-8F2E-B247-96E9-F8F359C2F49E}"/>
              </a:ext>
            </a:extLst>
          </p:cNvPr>
          <p:cNvSpPr txBox="1"/>
          <p:nvPr/>
        </p:nvSpPr>
        <p:spPr>
          <a:xfrm>
            <a:off x="2218887" y="5061264"/>
            <a:ext cx="1850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You are prompted to enter a program name.</a:t>
            </a:r>
          </a:p>
          <a:p>
            <a:r>
              <a:rPr lang="en-US" sz="1200" dirty="0"/>
              <a:t>The blinking A cursor shows that you are in alpha entry mode. The</a:t>
            </a:r>
          </a:p>
          <a:p>
            <a:r>
              <a:rPr lang="en-US" sz="1200" dirty="0"/>
              <a:t>green alpha labels on the keys are active.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94C713-AF46-EB4B-AE16-964C03F21872}"/>
              </a:ext>
            </a:extLst>
          </p:cNvPr>
          <p:cNvSpPr txBox="1"/>
          <p:nvPr/>
        </p:nvSpPr>
        <p:spPr>
          <a:xfrm>
            <a:off x="4156082" y="3370114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350913-976B-9A4C-9B91-3C9660675093}"/>
              </a:ext>
            </a:extLst>
          </p:cNvPr>
          <p:cNvSpPr txBox="1"/>
          <p:nvPr/>
        </p:nvSpPr>
        <p:spPr>
          <a:xfrm>
            <a:off x="4069017" y="5096500"/>
            <a:ext cx="185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Type your program name and press </a:t>
            </a:r>
            <a:r>
              <a:rPr lang="en-US" sz="1200" b="1" dirty="0"/>
              <a:t>[enter].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B5D56C-F38A-B543-A5CF-121161CD1893}"/>
              </a:ext>
            </a:extLst>
          </p:cNvPr>
          <p:cNvSpPr txBox="1"/>
          <p:nvPr/>
        </p:nvSpPr>
        <p:spPr>
          <a:xfrm>
            <a:off x="6199651" y="335280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CD1A12-9E00-6443-B5E9-DFB7562392A9}"/>
              </a:ext>
            </a:extLst>
          </p:cNvPr>
          <p:cNvSpPr txBox="1"/>
          <p:nvPr/>
        </p:nvSpPr>
        <p:spPr>
          <a:xfrm>
            <a:off x="6202633" y="5096500"/>
            <a:ext cx="1850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You are now in position to begin entering commands to your program.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5626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88CEEB-4F9C-DE14-4770-FBA328DD4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206" y="3690690"/>
            <a:ext cx="1999176" cy="1507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0B18CD-4B64-9926-C303-C79A672A1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3" y="3683822"/>
            <a:ext cx="1999177" cy="1507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60AC7-1588-3DD8-4EC1-7CF7C77E0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071" y="893112"/>
            <a:ext cx="2039150" cy="1537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9B00BA-F29E-9AD7-9979-644F5670B0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732" y="856140"/>
            <a:ext cx="2004223" cy="151138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65A2042-53C0-CE47-9AEB-73A93DE8F1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195" y="924598"/>
            <a:ext cx="2004225" cy="151138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E95202-2B8C-5142-88C5-79ADBA106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914468"/>
            <a:ext cx="2023694" cy="1526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Entering a Hub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491427"/>
            <a:ext cx="22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the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key </a:t>
            </a:r>
            <a:r>
              <a:rPr lang="en-US" sz="1100" dirty="0"/>
              <a:t>again to bring up the program edit menu. You will see this menu when you are editing a program.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486166"/>
            <a:ext cx="2271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right arrow </a:t>
            </a:r>
            <a:r>
              <a:rPr lang="en-US" sz="1100" dirty="0"/>
              <a:t>repeatedly </a:t>
            </a:r>
            <a:r>
              <a:rPr lang="en-US" sz="1100" b="1" dirty="0"/>
              <a:t> </a:t>
            </a:r>
            <a:r>
              <a:rPr lang="en-US" sz="1100" dirty="0"/>
              <a:t>or </a:t>
            </a:r>
          </a:p>
          <a:p>
            <a:r>
              <a:rPr lang="en-US" sz="1100" b="1" dirty="0"/>
              <a:t>left arrow </a:t>
            </a:r>
            <a:r>
              <a:rPr lang="en-US" sz="1100" dirty="0"/>
              <a:t>to move to the HUB</a:t>
            </a:r>
          </a:p>
          <a:p>
            <a:r>
              <a:rPr lang="en-US" sz="1100" dirty="0"/>
              <a:t>menu.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481707"/>
            <a:ext cx="20042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 </a:t>
            </a:r>
            <a:r>
              <a:rPr lang="en-US" sz="1100" b="1" dirty="0"/>
              <a:t>[enter] </a:t>
            </a:r>
          </a:p>
          <a:p>
            <a:r>
              <a:rPr lang="en-US" sz="1100" dirty="0"/>
              <a:t>or press </a:t>
            </a:r>
            <a:r>
              <a:rPr lang="en-US" sz="1100" b="1" dirty="0"/>
              <a:t>[1] </a:t>
            </a:r>
            <a:r>
              <a:rPr lang="en-US" sz="1100" dirty="0"/>
              <a:t>to select the 1:Send (“Set… menu.</a:t>
            </a:r>
            <a:endParaRPr lang="en-US" sz="11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25400" y="5257799"/>
            <a:ext cx="20744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command is pasted to your program. </a:t>
            </a:r>
          </a:p>
          <a:p>
            <a:r>
              <a:rPr lang="en-US" sz="1100" dirty="0"/>
              <a:t>Send(“SET COLOR is the command that controls the Red-Green-Blue (RGB) LED of the Hub.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8E6D36-7E1C-944A-8CFF-6C572FC8F70F}"/>
              </a:ext>
            </a:extLst>
          </p:cNvPr>
          <p:cNvSpPr txBox="1"/>
          <p:nvPr/>
        </p:nvSpPr>
        <p:spPr>
          <a:xfrm>
            <a:off x="2328097" y="5191398"/>
            <a:ext cx="238424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Enter values for Red, Green and Blue by typing </a:t>
            </a:r>
            <a:r>
              <a:rPr lang="en-US" sz="1100" b="1" dirty="0"/>
              <a:t>255</a:t>
            </a:r>
            <a:r>
              <a:rPr lang="en-US" sz="1100" dirty="0"/>
              <a:t> for Red, </a:t>
            </a:r>
            <a:r>
              <a:rPr lang="en-US" sz="1100" b="1" dirty="0"/>
              <a:t>[alpha] [0] </a:t>
            </a:r>
            <a:r>
              <a:rPr lang="en-US" sz="1100" dirty="0"/>
              <a:t>for a space to separate red from green, </a:t>
            </a:r>
            <a:r>
              <a:rPr lang="en-US" sz="1100" b="1" dirty="0"/>
              <a:t>0</a:t>
            </a:r>
            <a:r>
              <a:rPr lang="en-US" sz="1100" dirty="0"/>
              <a:t> for Green, </a:t>
            </a:r>
            <a:r>
              <a:rPr lang="en-US" sz="1100" b="1" dirty="0"/>
              <a:t>[alpha] [0] </a:t>
            </a:r>
            <a:r>
              <a:rPr lang="en-US" sz="1100" dirty="0"/>
              <a:t>for a space and </a:t>
            </a:r>
            <a:r>
              <a:rPr lang="en-US" sz="1100" b="1" dirty="0"/>
              <a:t>0</a:t>
            </a:r>
            <a:r>
              <a:rPr lang="en-US" sz="1100" dirty="0"/>
              <a:t> for Blue. </a:t>
            </a:r>
          </a:p>
          <a:p>
            <a:r>
              <a:rPr lang="en-US" sz="1100" b="1" dirty="0"/>
              <a:t>Note:</a:t>
            </a:r>
            <a:r>
              <a:rPr lang="en-US" sz="1100" dirty="0"/>
              <a:t> 255 is the maximum value (full power) and 0 is off.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5714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57006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57914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51772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72335" y="335280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1FCA4-8454-0B44-8F72-179130417249}"/>
              </a:ext>
            </a:extLst>
          </p:cNvPr>
          <p:cNvSpPr txBox="1"/>
          <p:nvPr/>
        </p:nvSpPr>
        <p:spPr>
          <a:xfrm>
            <a:off x="2328097" y="336464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BA806A-1C81-F449-8402-D7B0FD8EA029}"/>
              </a:ext>
            </a:extLst>
          </p:cNvPr>
          <p:cNvSpPr txBox="1"/>
          <p:nvPr/>
        </p:nvSpPr>
        <p:spPr>
          <a:xfrm>
            <a:off x="4841042" y="336464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D0A1F8-CBD2-1949-BD99-B53867420D28}"/>
              </a:ext>
            </a:extLst>
          </p:cNvPr>
          <p:cNvSpPr txBox="1"/>
          <p:nvPr/>
        </p:nvSpPr>
        <p:spPr>
          <a:xfrm>
            <a:off x="6831476" y="2524036"/>
            <a:ext cx="2023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down arrow to move to 2: COLOR and press  </a:t>
            </a:r>
            <a:r>
              <a:rPr lang="en-US" sz="1100" b="1" dirty="0"/>
              <a:t>[enter] </a:t>
            </a:r>
            <a:r>
              <a:rPr lang="en-US" sz="1100" dirty="0"/>
              <a:t>or press </a:t>
            </a:r>
            <a:r>
              <a:rPr lang="en-US" sz="1100" b="1" dirty="0"/>
              <a:t>[2]</a:t>
            </a:r>
            <a:r>
              <a:rPr lang="en-US" sz="1100" dirty="0"/>
              <a:t> to select 2:COLOR.</a:t>
            </a:r>
            <a:endParaRPr lang="en-US" sz="11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A64392-5B87-91D2-CEC5-72097AC61C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416" y="3696111"/>
            <a:ext cx="1966584" cy="14829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FC3F00-854A-674A-6129-A7AA60D4C5F9}"/>
              </a:ext>
            </a:extLst>
          </p:cNvPr>
          <p:cNvSpPr txBox="1"/>
          <p:nvPr/>
        </p:nvSpPr>
        <p:spPr>
          <a:xfrm>
            <a:off x="4737163" y="5198265"/>
            <a:ext cx="22732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Close the quotes and parentheses by pressing </a:t>
            </a:r>
            <a:r>
              <a:rPr lang="en-US" sz="1100" b="1" dirty="0"/>
              <a:t>[alpha][+]</a:t>
            </a:r>
            <a:r>
              <a:rPr lang="en-US" sz="1100" dirty="0"/>
              <a:t> for a quote and </a:t>
            </a:r>
            <a:r>
              <a:rPr lang="en-US" sz="1100" b="1" dirty="0"/>
              <a:t>[)]</a:t>
            </a:r>
            <a:r>
              <a:rPr lang="en-US" sz="1100" dirty="0"/>
              <a:t>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[Enter]</a:t>
            </a:r>
            <a:r>
              <a:rPr lang="en-US" sz="1100" dirty="0"/>
              <a:t> to move to the next line of the program. </a:t>
            </a:r>
          </a:p>
          <a:p>
            <a:r>
              <a:rPr lang="en-US" sz="1100" b="1" dirty="0"/>
              <a:t>Note:</a:t>
            </a:r>
            <a:r>
              <a:rPr lang="en-US" sz="1100" dirty="0"/>
              <a:t> Each program statement must start on a new line.</a:t>
            </a:r>
          </a:p>
        </p:txBody>
      </p:sp>
    </p:spTree>
    <p:extLst>
      <p:ext uri="{BB962C8B-B14F-4D97-AF65-F5344CB8AC3E}">
        <p14:creationId xmlns:p14="http://schemas.microsoft.com/office/powerpoint/2010/main" val="1498840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8B28D8-0BA9-8D25-2987-2D66317ED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764" y="951728"/>
            <a:ext cx="1909959" cy="1440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4C601A-552A-C490-7F04-F91C5D5B9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4" y="1007436"/>
            <a:ext cx="1853212" cy="1397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3600" dirty="0"/>
              <a:t>Running (Executing) a Hub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583581"/>
            <a:ext cx="2295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run programs on the home screen.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[2</a:t>
            </a:r>
            <a:r>
              <a:rPr lang="en-US" sz="1100" b="1" baseline="30000" dirty="0"/>
              <a:t>nd</a:t>
            </a:r>
            <a:r>
              <a:rPr lang="en-US" sz="1100" b="1" dirty="0"/>
              <a:t>] [quit] </a:t>
            </a:r>
            <a:r>
              <a:rPr lang="en-US" sz="1100" dirty="0"/>
              <a:t>(mode key) to. exit the program editor and return to home screen.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146725" y="2559926"/>
            <a:ext cx="16260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</a:t>
            </a:r>
            <a:r>
              <a:rPr lang="en-US" sz="1100" dirty="0"/>
              <a:t> to see a menu of programs to run.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066510" y="2564786"/>
            <a:ext cx="20725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Select the program to run from the EXEC (execute) menu. In this case, press </a:t>
            </a:r>
            <a:r>
              <a:rPr lang="en-US" sz="1100" b="1" dirty="0"/>
              <a:t>[enter] </a:t>
            </a:r>
            <a:r>
              <a:rPr lang="en-US" sz="1100" dirty="0"/>
              <a:t>or </a:t>
            </a:r>
            <a:r>
              <a:rPr lang="en-US" sz="1100" b="1" dirty="0"/>
              <a:t>[1]</a:t>
            </a:r>
            <a:r>
              <a:rPr lang="en-US" sz="1100" dirty="0"/>
              <a:t>.</a:t>
            </a:r>
            <a:endParaRPr lang="en-US" sz="11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66364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66222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163304" y="65776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400800" y="60987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D0A1F8-CBD2-1949-BD99-B53867420D28}"/>
              </a:ext>
            </a:extLst>
          </p:cNvPr>
          <p:cNvSpPr txBox="1"/>
          <p:nvPr/>
        </p:nvSpPr>
        <p:spPr>
          <a:xfrm>
            <a:off x="6167159" y="2543495"/>
            <a:ext cx="25958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Your selection is pasted to the home screen. </a:t>
            </a:r>
          </a:p>
          <a:p>
            <a:endParaRPr lang="en-US" sz="1100" dirty="0"/>
          </a:p>
          <a:p>
            <a:r>
              <a:rPr lang="en-US" sz="1100" dirty="0"/>
              <a:t>Make sure that your Hub is connected to the handheld.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[enter] </a:t>
            </a:r>
            <a:r>
              <a:rPr lang="en-US" sz="1100" dirty="0"/>
              <a:t>to run the program.</a:t>
            </a:r>
          </a:p>
          <a:p>
            <a:r>
              <a:rPr lang="en-US" sz="1100" dirty="0"/>
              <a:t>The Red-Green-Blue (RGB) LED will turn Red.</a:t>
            </a: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EC77F74-70B6-2F45-9441-BC1AF7CCC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725" y="1007435"/>
            <a:ext cx="1848118" cy="1393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5288EE-6BDC-48EE-0E9E-E649849F07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965262"/>
            <a:ext cx="1888958" cy="14244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3DE48C-8A33-4B03-BE2B-73372B771F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381" y="1278983"/>
            <a:ext cx="788651" cy="1191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4F293F-A2D7-C51D-27ED-30BEFEF8DA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363" y="3982582"/>
            <a:ext cx="1511638" cy="2265818"/>
          </a:xfrm>
          <a:prstGeom prst="rect">
            <a:avLst/>
          </a:prstGeom>
        </p:spPr>
      </p:pic>
      <p:pic>
        <p:nvPicPr>
          <p:cNvPr id="21" name="Picture 20" descr="A picture containing person, child, indoor, child&#10;&#10;Description automatically generated">
            <a:extLst>
              <a:ext uri="{FF2B5EF4-FFF2-40B4-BE49-F238E27FC236}">
                <a16:creationId xmlns:a16="http://schemas.microsoft.com/office/drawing/2014/main" id="{B51D5F32-0939-235E-E5BD-B3D29F08A4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078" y="3982582"/>
            <a:ext cx="3339540" cy="22255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481ED0-0E23-8B02-649C-32C665329E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3982582"/>
            <a:ext cx="2967406" cy="222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A025E50-30BD-D289-CD13-FDD51614A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4" y="3860946"/>
            <a:ext cx="1817556" cy="13706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61D4AD-4FE3-D29B-3E35-C2AD8223F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979" y="3900138"/>
            <a:ext cx="1789243" cy="13492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E0E377-D9B4-D1E6-5C1C-F866EA6DA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395" y="881653"/>
            <a:ext cx="1970045" cy="1485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7931F0-4C6B-411A-AF0A-24E72079B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871" y="925636"/>
            <a:ext cx="1313622" cy="990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8DBD82-D1DE-A382-56E5-C23585861C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825" y="911817"/>
            <a:ext cx="1313621" cy="99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874214-D610-AB08-925A-6AE499017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4" y="939836"/>
            <a:ext cx="2023694" cy="1526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Editing a Hub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491427"/>
            <a:ext cx="22953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the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key </a:t>
            </a:r>
            <a:r>
              <a:rPr lang="en-US" sz="1100" dirty="0"/>
              <a:t>again to bring up the program menu.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486166"/>
            <a:ext cx="2271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right arrow </a:t>
            </a:r>
            <a:r>
              <a:rPr lang="en-US" sz="1100" dirty="0"/>
              <a:t>to see a menu of programs to edit. Select a program from the menu.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481707"/>
            <a:ext cx="2004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arrow keys to move the cursor to a value to change.</a:t>
            </a:r>
            <a:endParaRPr lang="en-US" sz="11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523" y="5219098"/>
            <a:ext cx="219753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[2</a:t>
            </a:r>
            <a:r>
              <a:rPr lang="en-US" sz="1100" b="1" baseline="30000" dirty="0"/>
              <a:t>nd</a:t>
            </a:r>
            <a:r>
              <a:rPr lang="en-US" sz="1100" b="1" dirty="0"/>
              <a:t>] [del] </a:t>
            </a:r>
            <a:r>
              <a:rPr lang="en-US" sz="1100" dirty="0"/>
              <a:t>to start insert entry mode. Note the underline insert cursor. Type [</a:t>
            </a:r>
            <a:r>
              <a:rPr lang="en-US" sz="1100" b="1" dirty="0"/>
              <a:t>0]</a:t>
            </a:r>
            <a:r>
              <a:rPr lang="en-US" sz="1100" dirty="0"/>
              <a:t> for the red value,</a:t>
            </a:r>
            <a:r>
              <a:rPr lang="en-US" sz="1100" b="1" dirty="0"/>
              <a:t> [alpha] [0] </a:t>
            </a:r>
            <a:r>
              <a:rPr lang="en-US" sz="1100" dirty="0"/>
              <a:t>space, </a:t>
            </a:r>
            <a:r>
              <a:rPr lang="en-US" sz="1100" b="1" dirty="0"/>
              <a:t>[2][5][5] </a:t>
            </a:r>
            <a:r>
              <a:rPr lang="en-US" sz="1100" dirty="0"/>
              <a:t>for the green value, </a:t>
            </a:r>
            <a:r>
              <a:rPr lang="en-US" sz="1100" b="1" dirty="0"/>
              <a:t>[alpha][0] </a:t>
            </a:r>
            <a:r>
              <a:rPr lang="en-US" sz="1100" dirty="0"/>
              <a:t>space, then </a:t>
            </a:r>
            <a:r>
              <a:rPr lang="en-US" sz="1100" b="1" dirty="0"/>
              <a:t>[2][5][5] </a:t>
            </a:r>
            <a:r>
              <a:rPr lang="en-US" sz="1100" dirty="0"/>
              <a:t>for the blue value.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8E6D36-7E1C-944A-8CFF-6C572FC8F70F}"/>
              </a:ext>
            </a:extLst>
          </p:cNvPr>
          <p:cNvSpPr txBox="1"/>
          <p:nvPr/>
        </p:nvSpPr>
        <p:spPr>
          <a:xfrm>
            <a:off x="2201313" y="5257800"/>
            <a:ext cx="197672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have the option to run the program from a menu within the program editor.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[alpha] f5 </a:t>
            </a:r>
            <a:r>
              <a:rPr lang="en-US" sz="1100" dirty="0"/>
              <a:t>(graph key).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5714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57006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57914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51772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72335" y="3505201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1FCA4-8454-0B44-8F72-179130417249}"/>
              </a:ext>
            </a:extLst>
          </p:cNvPr>
          <p:cNvSpPr txBox="1"/>
          <p:nvPr/>
        </p:nvSpPr>
        <p:spPr>
          <a:xfrm>
            <a:off x="2328097" y="351704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BA806A-1C81-F449-8402-D7B0FD8EA029}"/>
              </a:ext>
            </a:extLst>
          </p:cNvPr>
          <p:cNvSpPr txBox="1"/>
          <p:nvPr/>
        </p:nvSpPr>
        <p:spPr>
          <a:xfrm>
            <a:off x="4607174" y="349914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5D3322-9356-4947-A084-8C3BAEBAF058}"/>
              </a:ext>
            </a:extLst>
          </p:cNvPr>
          <p:cNvSpPr txBox="1"/>
          <p:nvPr/>
        </p:nvSpPr>
        <p:spPr>
          <a:xfrm>
            <a:off x="6869878" y="351704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D0A1F8-CBD2-1949-BD99-B53867420D28}"/>
              </a:ext>
            </a:extLst>
          </p:cNvPr>
          <p:cNvSpPr txBox="1"/>
          <p:nvPr/>
        </p:nvSpPr>
        <p:spPr>
          <a:xfrm>
            <a:off x="6831476" y="2486914"/>
            <a:ext cx="2023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[del]</a:t>
            </a:r>
            <a:r>
              <a:rPr lang="en-US" sz="1100" dirty="0"/>
              <a:t> to delete the red, green and blue values.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D272465-A1D3-4146-8127-3C54FC5C42B6}"/>
              </a:ext>
            </a:extLst>
          </p:cNvPr>
          <p:cNvSpPr txBox="1"/>
          <p:nvPr/>
        </p:nvSpPr>
        <p:spPr>
          <a:xfrm>
            <a:off x="4374616" y="5346128"/>
            <a:ext cx="1976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Make sure that your Hub is connected. Press </a:t>
            </a:r>
            <a:r>
              <a:rPr lang="en-US" sz="1100" b="1" dirty="0"/>
              <a:t>[1] </a:t>
            </a:r>
            <a:r>
              <a:rPr lang="en-US" sz="1100" dirty="0"/>
              <a:t>or </a:t>
            </a:r>
            <a:r>
              <a:rPr lang="en-US" sz="1100" b="1" dirty="0"/>
              <a:t>[enter] </a:t>
            </a:r>
            <a:r>
              <a:rPr lang="en-US" sz="1100" dirty="0"/>
              <a:t>to run (execute) the program.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57F5A1-56D7-C844-8285-266665BF4C04}"/>
              </a:ext>
            </a:extLst>
          </p:cNvPr>
          <p:cNvSpPr txBox="1"/>
          <p:nvPr/>
        </p:nvSpPr>
        <p:spPr>
          <a:xfrm>
            <a:off x="6831476" y="5410200"/>
            <a:ext cx="1976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calculator program is done. You are ready for your next task.</a:t>
            </a:r>
          </a:p>
          <a:p>
            <a:endParaRPr lang="en-US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58BD10-088B-FF30-3199-414419A38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497" y="1402742"/>
            <a:ext cx="1313622" cy="990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91807CD-9846-2B21-55BD-81F55914E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730" y="1401531"/>
            <a:ext cx="1313622" cy="990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BF422D5-372E-C53E-DC61-914D1E73DA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201" y="3903231"/>
            <a:ext cx="1817556" cy="13706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2644936-9347-5713-F61D-74114DB189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021" y="3918251"/>
            <a:ext cx="1372167" cy="103474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60B3FA7-4C8B-24BC-68E2-04E13C1DAA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050" y="4477800"/>
            <a:ext cx="695415" cy="9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94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8260-1D71-1E46-9CEF-1CBCAC1B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7131"/>
            <a:ext cx="8229600" cy="1143000"/>
          </a:xfrm>
        </p:spPr>
        <p:txBody>
          <a:bodyPr/>
          <a:lstStyle/>
          <a:p>
            <a:r>
              <a:rPr lang="en-US" sz="3600" b="1" dirty="0"/>
              <a:t>TI-Innovator Hub Menus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6911C06-460B-034F-830B-223B8FFF4BDB}"/>
              </a:ext>
            </a:extLst>
          </p:cNvPr>
          <p:cNvSpPr/>
          <p:nvPr/>
        </p:nvSpPr>
        <p:spPr>
          <a:xfrm>
            <a:off x="2204765" y="5267379"/>
            <a:ext cx="1964418" cy="121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9B611F9-24C1-034E-B136-6E25389744DB}"/>
              </a:ext>
            </a:extLst>
          </p:cNvPr>
          <p:cNvSpPr txBox="1"/>
          <p:nvPr/>
        </p:nvSpPr>
        <p:spPr>
          <a:xfrm>
            <a:off x="90945" y="2855001"/>
            <a:ext cx="1258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Send(“SET… </a:t>
            </a:r>
          </a:p>
          <a:p>
            <a:r>
              <a:rPr lang="en-US" sz="1400" dirty="0"/>
              <a:t>Outputs 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A1723C-46E2-80C7-43FB-8D341F78644E}"/>
              </a:ext>
            </a:extLst>
          </p:cNvPr>
          <p:cNvGrpSpPr/>
          <p:nvPr/>
        </p:nvGrpSpPr>
        <p:grpSpPr>
          <a:xfrm>
            <a:off x="156981" y="3411429"/>
            <a:ext cx="1477364" cy="2144815"/>
            <a:chOff x="56411" y="2422377"/>
            <a:chExt cx="1477364" cy="214481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69F855F-98BC-8458-A6D7-BF0AF9061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55" y="2435137"/>
              <a:ext cx="1459720" cy="112742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6BDC355-B9BC-2578-53D8-EFB05FD2B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11" y="3487595"/>
              <a:ext cx="819252" cy="73732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6F6D500-430B-32A8-76E7-247F59A9C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11" y="4224922"/>
              <a:ext cx="716135" cy="34227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A123082-B6CA-A1FD-C811-E2652BEBA763}"/>
                </a:ext>
              </a:extLst>
            </p:cNvPr>
            <p:cNvSpPr/>
            <p:nvPr/>
          </p:nvSpPr>
          <p:spPr>
            <a:xfrm>
              <a:off x="56411" y="2422377"/>
              <a:ext cx="1477364" cy="2144815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42CD33-B454-422E-D6B3-F2E6E386AB5E}"/>
              </a:ext>
            </a:extLst>
          </p:cNvPr>
          <p:cNvGrpSpPr/>
          <p:nvPr/>
        </p:nvGrpSpPr>
        <p:grpSpPr>
          <a:xfrm>
            <a:off x="66636" y="1002387"/>
            <a:ext cx="1519737" cy="1691653"/>
            <a:chOff x="28081" y="1168759"/>
            <a:chExt cx="1519737" cy="169165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7916A11-84C6-20AA-A717-372FFF229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81" y="1168759"/>
              <a:ext cx="1519737" cy="113522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F9DC317-DEF9-9EA2-F5DC-893891946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01" y="2296629"/>
              <a:ext cx="1472099" cy="563783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CA4A12A-9F17-8D33-703D-65A5027CD6CC}"/>
                </a:ext>
              </a:extLst>
            </p:cNvPr>
            <p:cNvSpPr/>
            <p:nvPr/>
          </p:nvSpPr>
          <p:spPr>
            <a:xfrm>
              <a:off x="45115" y="1198229"/>
              <a:ext cx="1492830" cy="1662183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0F4975C-0A82-4C4A-C1A6-EA429BEC7777}"/>
              </a:ext>
            </a:extLst>
          </p:cNvPr>
          <p:cNvSpPr txBox="1"/>
          <p:nvPr/>
        </p:nvSpPr>
        <p:spPr>
          <a:xfrm>
            <a:off x="-26447" y="671574"/>
            <a:ext cx="1661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Hub Menu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53917A-8DC3-307F-C27E-EC2DDF628453}"/>
              </a:ext>
            </a:extLst>
          </p:cNvPr>
          <p:cNvGrpSpPr/>
          <p:nvPr/>
        </p:nvGrpSpPr>
        <p:grpSpPr>
          <a:xfrm>
            <a:off x="1789358" y="3424189"/>
            <a:ext cx="1551685" cy="2155878"/>
            <a:chOff x="2093757" y="1094731"/>
            <a:chExt cx="1551685" cy="21558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C3194A-0E22-40AE-B33D-6613C537E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3757" y="1094731"/>
              <a:ext cx="1551685" cy="1168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9D8C0A-D53C-1FAB-719A-B783DDF22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7021" y="2214767"/>
              <a:ext cx="1139779" cy="7302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5B69A3-C263-5DA5-EBB1-20F58A704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2005" y="2945044"/>
              <a:ext cx="1428461" cy="2655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317A98-DA12-D992-480E-4E2F760413CB}"/>
                </a:ext>
              </a:extLst>
            </p:cNvPr>
            <p:cNvSpPr/>
            <p:nvPr/>
          </p:nvSpPr>
          <p:spPr>
            <a:xfrm>
              <a:off x="2106887" y="1105794"/>
              <a:ext cx="1529033" cy="2144815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54C311E-4D24-097A-02D9-A64A62F21605}"/>
              </a:ext>
            </a:extLst>
          </p:cNvPr>
          <p:cNvSpPr txBox="1"/>
          <p:nvPr/>
        </p:nvSpPr>
        <p:spPr>
          <a:xfrm>
            <a:off x="1753451" y="2860997"/>
            <a:ext cx="1432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Send(“</a:t>
            </a:r>
            <a:r>
              <a:rPr lang="en-US" sz="1400" dirty="0"/>
              <a:t>Read</a:t>
            </a:r>
            <a:r>
              <a:rPr lang="en-US" sz="1400" dirty="0">
                <a:solidFill>
                  <a:schemeClr val="tx1"/>
                </a:solidFill>
              </a:rPr>
              <a:t>… </a:t>
            </a:r>
          </a:p>
          <a:p>
            <a:r>
              <a:rPr lang="en-US" sz="1400" dirty="0"/>
              <a:t>Inputs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BAA2C3-7663-9D0B-909A-15E641DD6FC9}"/>
              </a:ext>
            </a:extLst>
          </p:cNvPr>
          <p:cNvSpPr txBox="1"/>
          <p:nvPr/>
        </p:nvSpPr>
        <p:spPr>
          <a:xfrm>
            <a:off x="3452805" y="2966136"/>
            <a:ext cx="14327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Settings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9C2596-D480-0107-4803-52664390FDF0}"/>
              </a:ext>
            </a:extLst>
          </p:cNvPr>
          <p:cNvGrpSpPr/>
          <p:nvPr/>
        </p:nvGrpSpPr>
        <p:grpSpPr>
          <a:xfrm>
            <a:off x="5103171" y="3431390"/>
            <a:ext cx="1771479" cy="2021532"/>
            <a:chOff x="5575871" y="3794322"/>
            <a:chExt cx="1939849" cy="20730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DAEBBC-660B-02B9-C208-E345FDD86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5871" y="3800012"/>
              <a:ext cx="1939849" cy="14100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E70694-16D1-C7CA-B2A4-EE4E13D0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8482" y="5193325"/>
              <a:ext cx="1110161" cy="62544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3EA74A-A72C-8A0D-D8D7-80486BBDD323}"/>
                </a:ext>
              </a:extLst>
            </p:cNvPr>
            <p:cNvSpPr/>
            <p:nvPr/>
          </p:nvSpPr>
          <p:spPr>
            <a:xfrm>
              <a:off x="5579086" y="3794322"/>
              <a:ext cx="1933418" cy="2073078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29FF68E-47E3-FDFC-0D94-7E86AA686EA3}"/>
              </a:ext>
            </a:extLst>
          </p:cNvPr>
          <p:cNvSpPr txBox="1"/>
          <p:nvPr/>
        </p:nvSpPr>
        <p:spPr>
          <a:xfrm>
            <a:off x="5021651" y="2865256"/>
            <a:ext cx="18187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Send(“Connect</a:t>
            </a:r>
          </a:p>
          <a:p>
            <a:r>
              <a:rPr lang="en-US" sz="1400" dirty="0"/>
              <a:t>Outputs 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3BC3DD-0149-7035-7F1B-8F6524696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250" y="3413890"/>
            <a:ext cx="1582221" cy="19626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25CCD5-B9AF-F8EF-34FD-303B511356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349" y="3395068"/>
            <a:ext cx="1838209" cy="14005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ECEBDCD-2CC4-FBED-D03E-DBB02993745F}"/>
              </a:ext>
            </a:extLst>
          </p:cNvPr>
          <p:cNvSpPr txBox="1"/>
          <p:nvPr/>
        </p:nvSpPr>
        <p:spPr>
          <a:xfrm>
            <a:off x="6976480" y="2865256"/>
            <a:ext cx="18187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Send(“Connect</a:t>
            </a:r>
          </a:p>
          <a:p>
            <a:r>
              <a:rPr lang="en-US" sz="1400" dirty="0"/>
              <a:t>Inputs 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50E8A84-9280-10EB-3A5A-BB455CD3F89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789" y="4724400"/>
            <a:ext cx="1029957" cy="8797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EA87BCE-7887-C415-14D2-8FAC535EC8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229" y="5593564"/>
            <a:ext cx="1029957" cy="13589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FE647BE-DED4-A06E-2369-A4B3E1CC4D88}"/>
              </a:ext>
            </a:extLst>
          </p:cNvPr>
          <p:cNvSpPr/>
          <p:nvPr/>
        </p:nvSpPr>
        <p:spPr>
          <a:xfrm>
            <a:off x="6974412" y="3430121"/>
            <a:ext cx="1820807" cy="229934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22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292EF4F-3356-D27A-4AF7-E26C887D7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2" y="4153272"/>
            <a:ext cx="2036500" cy="15357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1A224E-F450-ECEC-3EFA-D25C3027E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233" y="1243251"/>
            <a:ext cx="2024225" cy="15264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3E092F-74AF-DF3C-7526-E68797DFC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59295"/>
            <a:ext cx="1960466" cy="14783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F8E9A9-643C-E8C2-E8FA-053A8EAD1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500" y="1359295"/>
            <a:ext cx="1999805" cy="1508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D782DB-09B4-A674-3235-1A02F65C0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5" y="1311214"/>
            <a:ext cx="2024225" cy="1526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Copying and Pasting a Line of Code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arrow keys </a:t>
            </a:r>
            <a:r>
              <a:rPr lang="en-US" sz="1100" dirty="0"/>
              <a:t>to move the cursor to a position anywhere on the line that you would like to copy.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[alpha][graph] (</a:t>
            </a:r>
            <a:r>
              <a:rPr lang="en-US" sz="1100" b="1" dirty="0">
                <a:solidFill>
                  <a:srgbClr val="00B050"/>
                </a:solidFill>
              </a:rPr>
              <a:t>f5</a:t>
            </a:r>
            <a:r>
              <a:rPr lang="en-US" sz="1100" b="1" dirty="0">
                <a:solidFill>
                  <a:schemeClr val="tx2"/>
                </a:solidFill>
              </a:rPr>
              <a:t>)</a:t>
            </a:r>
            <a:r>
              <a:rPr lang="en-US" sz="1100" b="1" dirty="0"/>
              <a:t> </a:t>
            </a:r>
            <a:r>
              <a:rPr lang="en-US" sz="1100" dirty="0"/>
              <a:t>then select </a:t>
            </a:r>
            <a:r>
              <a:rPr lang="en-US" sz="1100" b="1" dirty="0"/>
              <a:t>5:Copy Line</a:t>
            </a:r>
            <a:r>
              <a:rPr lang="en-US" sz="1100" dirty="0"/>
              <a:t> from the menu.</a:t>
            </a:r>
          </a:p>
          <a:p>
            <a:endParaRPr lang="en-US" sz="1100" dirty="0"/>
          </a:p>
          <a:p>
            <a:r>
              <a:rPr lang="en-US" sz="1100" dirty="0"/>
              <a:t>After you select you will be returned to the editor.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2135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arrow keys</a:t>
            </a:r>
            <a:r>
              <a:rPr lang="en-US" sz="1100" dirty="0"/>
              <a:t> to move the cursor to any location on the line above where you would like to insert the copied line.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996234" y="86654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C638AE-D64F-A34A-A0CA-39545B23F057}"/>
              </a:ext>
            </a:extLst>
          </p:cNvPr>
          <p:cNvCxnSpPr>
            <a:cxnSpLocks/>
          </p:cNvCxnSpPr>
          <p:nvPr/>
        </p:nvCxnSpPr>
        <p:spPr>
          <a:xfrm flipH="1" flipV="1">
            <a:off x="5093414" y="2113320"/>
            <a:ext cx="609600" cy="2780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19989B0-2A5A-9033-7862-7B9ABB92B9F6}"/>
              </a:ext>
            </a:extLst>
          </p:cNvPr>
          <p:cNvSpPr txBox="1"/>
          <p:nvPr/>
        </p:nvSpPr>
        <p:spPr>
          <a:xfrm>
            <a:off x="6972300" y="2888436"/>
            <a:ext cx="202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[alpha][graph] (</a:t>
            </a:r>
            <a:r>
              <a:rPr lang="en-US" sz="1100" b="1" dirty="0">
                <a:solidFill>
                  <a:srgbClr val="00B050"/>
                </a:solidFill>
              </a:rPr>
              <a:t>f5</a:t>
            </a:r>
            <a:r>
              <a:rPr lang="en-US" sz="1100" b="1" dirty="0">
                <a:solidFill>
                  <a:schemeClr val="tx2"/>
                </a:solidFill>
              </a:rPr>
              <a:t>)</a:t>
            </a:r>
            <a:r>
              <a:rPr lang="en-US" sz="1100" b="1" dirty="0"/>
              <a:t> </a:t>
            </a:r>
            <a:r>
              <a:rPr lang="en-US" sz="1100" dirty="0"/>
              <a:t>then select </a:t>
            </a:r>
            <a:r>
              <a:rPr lang="en-US" sz="1100" b="1" dirty="0"/>
              <a:t>6:Paste Line Below </a:t>
            </a:r>
            <a:r>
              <a:rPr lang="en-US" sz="1100" dirty="0"/>
              <a:t>from the menu. The copied line will be pasted.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598885-64DB-EC7E-4817-39A2E6F513AC}"/>
              </a:ext>
            </a:extLst>
          </p:cNvPr>
          <p:cNvCxnSpPr>
            <a:cxnSpLocks/>
          </p:cNvCxnSpPr>
          <p:nvPr/>
        </p:nvCxnSpPr>
        <p:spPr>
          <a:xfrm flipH="1" flipV="1">
            <a:off x="1433445" y="1813662"/>
            <a:ext cx="586249" cy="2361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D24708B-4CD1-B160-C560-BA8ABD082E60}"/>
              </a:ext>
            </a:extLst>
          </p:cNvPr>
          <p:cNvSpPr txBox="1"/>
          <p:nvPr/>
        </p:nvSpPr>
        <p:spPr>
          <a:xfrm>
            <a:off x="-3154" y="5705990"/>
            <a:ext cx="2411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can paste the copied line again by returning to the </a:t>
            </a:r>
            <a:r>
              <a:rPr lang="en-US" sz="1100" b="1" dirty="0"/>
              <a:t>[alpha][graph] (</a:t>
            </a:r>
            <a:r>
              <a:rPr lang="en-US" sz="1100" b="1" dirty="0">
                <a:solidFill>
                  <a:srgbClr val="00B050"/>
                </a:solidFill>
              </a:rPr>
              <a:t>f5</a:t>
            </a:r>
            <a:r>
              <a:rPr lang="en-US" sz="1100" b="1" dirty="0">
                <a:solidFill>
                  <a:schemeClr val="tx2"/>
                </a:solidFill>
              </a:rPr>
              <a:t>) </a:t>
            </a:r>
            <a:r>
              <a:rPr lang="en-US" sz="1100" dirty="0">
                <a:solidFill>
                  <a:schemeClr val="tx2"/>
                </a:solidFill>
              </a:rPr>
              <a:t>edit tools menu </a:t>
            </a:r>
            <a:r>
              <a:rPr lang="en-US" sz="1100" dirty="0"/>
              <a:t>and then select </a:t>
            </a:r>
            <a:r>
              <a:rPr lang="en-US" sz="1100" b="1" dirty="0"/>
              <a:t>7:Paste Line Below.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699117-469F-E0AD-66BC-74BAD2E2CD4F}"/>
              </a:ext>
            </a:extLst>
          </p:cNvPr>
          <p:cNvSpPr txBox="1"/>
          <p:nvPr/>
        </p:nvSpPr>
        <p:spPr>
          <a:xfrm>
            <a:off x="82394" y="378605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65312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63C61-7268-7ECB-F62A-3E0C40A7D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692" y="1804320"/>
            <a:ext cx="1443378" cy="10884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668092-4CE5-8F01-1B9D-74D57D2EF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817" y="1827142"/>
            <a:ext cx="1364107" cy="1028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002B3-4DB7-F7A4-E728-596E2C575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033" y="1804320"/>
            <a:ext cx="1366858" cy="103074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E92152F-0E27-9B49-AC1C-9DFA91D52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824" y="1823670"/>
            <a:ext cx="1331705" cy="1004237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405D806-AC55-C349-B28B-1B449DEED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06" y="1822306"/>
            <a:ext cx="1297784" cy="978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CE15B-3525-2245-920C-9A8DC03EC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52" y="1828478"/>
            <a:ext cx="1354311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006" y="248473"/>
            <a:ext cx="7581593" cy="742950"/>
          </a:xfrm>
        </p:spPr>
        <p:txBody>
          <a:bodyPr/>
          <a:lstStyle/>
          <a:p>
            <a:r>
              <a:rPr lang="en-US" sz="3200" dirty="0"/>
              <a:t>Editing an existing Program File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228600" y="4756888"/>
            <a:ext cx="16008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the </a:t>
            </a:r>
            <a:r>
              <a:rPr lang="en-US" sz="900" b="1" dirty="0"/>
              <a:t>[</a:t>
            </a:r>
            <a:r>
              <a:rPr lang="en-US" sz="900" b="1" dirty="0" err="1"/>
              <a:t>prgm</a:t>
            </a:r>
            <a:r>
              <a:rPr lang="en-US" sz="900" b="1" dirty="0"/>
              <a:t>] </a:t>
            </a:r>
            <a:r>
              <a:rPr lang="en-US" sz="900" dirty="0"/>
              <a:t>key to create,  edit and execute </a:t>
            </a:r>
          </a:p>
          <a:p>
            <a:r>
              <a:rPr lang="en-US" sz="900" dirty="0"/>
              <a:t>TI-Python programs.  </a:t>
            </a:r>
            <a:endParaRPr lang="en-US" sz="9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250430" y="2319398"/>
            <a:ext cx="726436" cy="544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1851243" y="2819400"/>
            <a:ext cx="128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Right Arrow </a:t>
            </a:r>
            <a:r>
              <a:rPr lang="en-US" sz="900" dirty="0"/>
              <a:t>to the EDIT menu.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3280361" y="2820029"/>
            <a:ext cx="1425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To edit an existing program, use the </a:t>
            </a:r>
            <a:r>
              <a:rPr lang="en-US" sz="900" b="1" dirty="0"/>
              <a:t>Up and Down Arrow keys </a:t>
            </a:r>
            <a:r>
              <a:rPr lang="en-US" sz="900" dirty="0"/>
              <a:t>to select a program.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369246" y="16016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1466-D462-D444-9BFB-0C68195E4CBB}"/>
              </a:ext>
            </a:extLst>
          </p:cNvPr>
          <p:cNvSpPr txBox="1"/>
          <p:nvPr/>
        </p:nvSpPr>
        <p:spPr>
          <a:xfrm>
            <a:off x="1885741" y="15514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3314857" y="1543434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5DDFFB-8757-D246-B55F-F1CA161EE3FC}"/>
              </a:ext>
            </a:extLst>
          </p:cNvPr>
          <p:cNvSpPr txBox="1"/>
          <p:nvPr/>
        </p:nvSpPr>
        <p:spPr>
          <a:xfrm>
            <a:off x="4847534" y="1560851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ACCAD1-8FCE-304A-88C5-435BD84BA628}"/>
              </a:ext>
            </a:extLst>
          </p:cNvPr>
          <p:cNvSpPr txBox="1"/>
          <p:nvPr/>
        </p:nvSpPr>
        <p:spPr>
          <a:xfrm>
            <a:off x="4767344" y="2909718"/>
            <a:ext cx="142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</a:t>
            </a:r>
            <a:r>
              <a:rPr lang="en-US" sz="900" b="1" dirty="0"/>
              <a:t>[enter] </a:t>
            </a:r>
            <a:r>
              <a:rPr lang="en-US" sz="900" dirty="0"/>
              <a:t>to open a program in the editor..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66FD3-4D29-F14C-84C9-89E72960AA0E}"/>
              </a:ext>
            </a:extLst>
          </p:cNvPr>
          <p:cNvSpPr txBox="1"/>
          <p:nvPr/>
        </p:nvSpPr>
        <p:spPr>
          <a:xfrm>
            <a:off x="6610030" y="15514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8C9A00-8F2E-B247-96E9-F8F359C2F49E}"/>
              </a:ext>
            </a:extLst>
          </p:cNvPr>
          <p:cNvSpPr txBox="1"/>
          <p:nvPr/>
        </p:nvSpPr>
        <p:spPr>
          <a:xfrm>
            <a:off x="6598958" y="2921169"/>
            <a:ext cx="14782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can now make changes to the program or run the program.</a:t>
            </a:r>
            <a:endParaRPr lang="en-US" sz="9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00EAD-4BBF-5CB1-8C29-4BDD58A944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828478"/>
            <a:ext cx="1314049" cy="9909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83EC7F-42F3-366D-73A8-936382CF7F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187" y="3778232"/>
            <a:ext cx="1297783" cy="97865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B3AB852-B520-B6EA-0954-5F0917CD274F}"/>
              </a:ext>
            </a:extLst>
          </p:cNvPr>
          <p:cNvSpPr txBox="1"/>
          <p:nvPr/>
        </p:nvSpPr>
        <p:spPr>
          <a:xfrm>
            <a:off x="6674550" y="348820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9D3511-3A86-6872-1097-52775DE87DB2}"/>
              </a:ext>
            </a:extLst>
          </p:cNvPr>
          <p:cNvSpPr txBox="1"/>
          <p:nvPr/>
        </p:nvSpPr>
        <p:spPr>
          <a:xfrm>
            <a:off x="6598958" y="4798689"/>
            <a:ext cx="14782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Use the </a:t>
            </a:r>
            <a:r>
              <a:rPr lang="en-US" sz="900" b="1" dirty="0"/>
              <a:t>[alpha][graph] </a:t>
            </a:r>
            <a:r>
              <a:rPr lang="en-US" sz="900" dirty="0"/>
              <a:t>(</a:t>
            </a:r>
            <a:r>
              <a:rPr lang="en-US" sz="900" dirty="0">
                <a:solidFill>
                  <a:srgbClr val="00B050"/>
                </a:solidFill>
              </a:rPr>
              <a:t>f5</a:t>
            </a:r>
            <a:r>
              <a:rPr lang="en-US" sz="900" dirty="0"/>
              <a:t>) for the program edit tools menu.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5963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A302984-F0E9-AFED-5C7F-75E6A2AFD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000385"/>
            <a:ext cx="2004270" cy="15114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695158-E704-BB5A-ACE0-D3EE1B610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253" y="1337779"/>
            <a:ext cx="1995558" cy="1504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7B89DC-5B4A-4A82-E7D8-FD70C139E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099" y="1327481"/>
            <a:ext cx="2045155" cy="1542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10983D-2AC8-4BB9-360E-EE34F66F0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901" y="1341059"/>
            <a:ext cx="2017011" cy="1521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3200" dirty="0"/>
              <a:t>Copying/Replicating a TI-Basic Program File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</a:t>
            </a:r>
            <a:r>
              <a:rPr lang="en-US" sz="1100" dirty="0"/>
              <a:t>then select Create New program.</a:t>
            </a:r>
            <a:r>
              <a:rPr lang="en-US" sz="1100" b="1" dirty="0"/>
              <a:t> </a:t>
            </a:r>
            <a:r>
              <a:rPr lang="en-US" sz="1100" dirty="0"/>
              <a:t>Enter a name for the program.</a:t>
            </a:r>
          </a:p>
          <a:p>
            <a:endParaRPr lang="en-US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are now in the program editor..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22359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[2nd][</a:t>
            </a:r>
            <a:r>
              <a:rPr lang="en-US" sz="1100" b="1" dirty="0" err="1"/>
              <a:t>sto</a:t>
            </a:r>
            <a:r>
              <a:rPr lang="en-US" sz="1100" b="1" dirty="0"/>
              <a:t>] (</a:t>
            </a:r>
            <a:r>
              <a:rPr lang="en-US" sz="1100" b="1" dirty="0" err="1">
                <a:solidFill>
                  <a:srgbClr val="0070C0"/>
                </a:solidFill>
              </a:rPr>
              <a:t>rcl</a:t>
            </a:r>
            <a:r>
              <a:rPr lang="en-US" sz="1100" b="1" dirty="0"/>
              <a:t>) </a:t>
            </a:r>
            <a:r>
              <a:rPr lang="en-US" sz="1100" dirty="0"/>
              <a:t>to paste the contents of another program into the current program.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DD208-6C56-D810-459C-F5CF08FDF8F9}"/>
              </a:ext>
            </a:extLst>
          </p:cNvPr>
          <p:cNvSpPr txBox="1"/>
          <p:nvPr/>
        </p:nvSpPr>
        <p:spPr>
          <a:xfrm>
            <a:off x="6934200" y="95650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639C40-CA23-3503-4FEE-04AE0CD719B0}"/>
              </a:ext>
            </a:extLst>
          </p:cNvPr>
          <p:cNvSpPr txBox="1"/>
          <p:nvPr/>
        </p:nvSpPr>
        <p:spPr>
          <a:xfrm>
            <a:off x="6864338" y="2869729"/>
            <a:ext cx="21150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</a:t>
            </a:r>
            <a:r>
              <a:rPr lang="en-US" sz="1100" dirty="0"/>
              <a:t> then </a:t>
            </a:r>
            <a:r>
              <a:rPr lang="en-US" sz="1100" b="1" dirty="0"/>
              <a:t>right arrow </a:t>
            </a:r>
            <a:r>
              <a:rPr lang="en-US" sz="1100" dirty="0"/>
              <a:t>to the EXEC menu. Select the program that you would like to copy. In this example, we will copy 1:BLINK.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7225A6-BBE2-7943-E4E8-204B3E6B5B31}"/>
              </a:ext>
            </a:extLst>
          </p:cNvPr>
          <p:cNvSpPr txBox="1"/>
          <p:nvPr/>
        </p:nvSpPr>
        <p:spPr>
          <a:xfrm>
            <a:off x="-9348" y="5539313"/>
            <a:ext cx="20879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now see the program that you will copy listed on the screen. Press </a:t>
            </a:r>
            <a:r>
              <a:rPr lang="en-US" sz="1100" b="1" dirty="0"/>
              <a:t>[enter]</a:t>
            </a:r>
            <a:r>
              <a:rPr lang="en-US" sz="1100" dirty="0"/>
              <a:t> to complete the copy process.</a:t>
            </a:r>
          </a:p>
          <a:p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22B5E3-F4E8-3D6E-58B1-A72136A5FAE3}"/>
              </a:ext>
            </a:extLst>
          </p:cNvPr>
          <p:cNvSpPr txBox="1"/>
          <p:nvPr/>
        </p:nvSpPr>
        <p:spPr>
          <a:xfrm>
            <a:off x="76200" y="361937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5641E9EE-97D0-F856-D77A-C55D5D407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636" y="4019615"/>
            <a:ext cx="2015252" cy="15196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1447942-4257-4C43-1BD8-1F7F701E52E2}"/>
              </a:ext>
            </a:extLst>
          </p:cNvPr>
          <p:cNvSpPr txBox="1"/>
          <p:nvPr/>
        </p:nvSpPr>
        <p:spPr>
          <a:xfrm>
            <a:off x="2323984" y="5549260"/>
            <a:ext cx="22359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new program is now ready to edit.</a:t>
            </a:r>
          </a:p>
          <a:p>
            <a:endParaRPr lang="en-US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E63771-E5D2-6ADC-6E2F-25CA7A15FF77}"/>
              </a:ext>
            </a:extLst>
          </p:cNvPr>
          <p:cNvSpPr txBox="1"/>
          <p:nvPr/>
        </p:nvSpPr>
        <p:spPr>
          <a:xfrm>
            <a:off x="2396636" y="361944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49591DD-1ED5-857D-B889-E7F928F772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292" y="4010684"/>
            <a:ext cx="1990612" cy="1501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221F085-BA8F-701B-BD2B-2718BCE97B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90176"/>
            <a:ext cx="1352635" cy="10200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C93C314-777A-69CC-52EC-3E5B50D78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07" y="1752881"/>
            <a:ext cx="1352635" cy="102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6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71AB9E-A8E2-4287-67AF-BF4C66EF9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057" y="274638"/>
            <a:ext cx="2511846" cy="59357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9E222-7CC3-788B-5CAE-D2EA6DFA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Entry and Edit Tips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01F60-666E-5484-3F77-F15D7C3E4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943" y="541338"/>
            <a:ext cx="2324100" cy="17526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83ED0-EAF1-933C-B611-29D930894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471" y="990600"/>
            <a:ext cx="5075129" cy="5486400"/>
          </a:xfrm>
        </p:spPr>
        <p:txBody>
          <a:bodyPr/>
          <a:lstStyle/>
          <a:p>
            <a:r>
              <a:rPr lang="en-US" sz="1400" dirty="0"/>
              <a:t>Use </a:t>
            </a:r>
            <a:r>
              <a:rPr lang="en-US" sz="1400" b="1" dirty="0"/>
              <a:t>number key shortcuts </a:t>
            </a:r>
            <a:r>
              <a:rPr lang="en-US" sz="1400" u="sng" dirty="0"/>
              <a:t>or</a:t>
            </a:r>
            <a:r>
              <a:rPr lang="en-US" sz="1400" dirty="0"/>
              <a:t> </a:t>
            </a:r>
            <a:r>
              <a:rPr lang="en-US" sz="1400" b="1" dirty="0"/>
              <a:t>arrow keys </a:t>
            </a:r>
            <a:r>
              <a:rPr lang="en-US" sz="1400" dirty="0"/>
              <a:t>and </a:t>
            </a:r>
            <a:r>
              <a:rPr lang="en-US" sz="1400" b="1" dirty="0"/>
              <a:t>[enter] </a:t>
            </a:r>
            <a:r>
              <a:rPr lang="en-US" sz="1400" dirty="0"/>
              <a:t>to select from menus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arrow keys </a:t>
            </a:r>
            <a:r>
              <a:rPr lang="en-US" sz="1400" dirty="0"/>
              <a:t>to move the cursor around the screen.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[alpha] repeatedly </a:t>
            </a:r>
            <a:r>
              <a:rPr lang="en-US" sz="1400" dirty="0"/>
              <a:t>to cycle from numeric, to lower case alpha to upper case alpha entry mode. The cursor indicates the current mode.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[2</a:t>
            </a:r>
            <a:r>
              <a:rPr lang="en-US" sz="1400" b="1" baseline="30000" dirty="0"/>
              <a:t>nd</a:t>
            </a:r>
            <a:r>
              <a:rPr lang="en-US" sz="1400" b="1" dirty="0"/>
              <a:t>] [A-lock] </a:t>
            </a:r>
            <a:r>
              <a:rPr lang="en-US" sz="1400" dirty="0"/>
              <a:t>to lock to alpha entry or to return to numeric entry.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</a:t>
            </a:r>
            <a:r>
              <a:rPr lang="en-US" sz="1400" b="1" dirty="0" err="1"/>
              <a:t>prgm</a:t>
            </a:r>
            <a:r>
              <a:rPr lang="en-US" sz="1400" b="1" dirty="0"/>
              <a:t>]</a:t>
            </a:r>
            <a:r>
              <a:rPr lang="en-US" sz="1400" dirty="0"/>
              <a:t> to select programs to run, edit or to create a new program.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</a:t>
            </a:r>
            <a:r>
              <a:rPr lang="en-US" sz="1400" b="1" dirty="0" err="1"/>
              <a:t>prgm</a:t>
            </a:r>
            <a:r>
              <a:rPr lang="en-US" sz="1400" b="1" dirty="0"/>
              <a:t>] </a:t>
            </a:r>
            <a:r>
              <a:rPr lang="en-US" sz="1400" dirty="0"/>
              <a:t>when editing a program to bring up the programming menus, including the</a:t>
            </a:r>
            <a:r>
              <a:rPr lang="en-US" sz="1400" b="1" dirty="0"/>
              <a:t> Hub </a:t>
            </a:r>
            <a:r>
              <a:rPr lang="en-US" sz="1400" dirty="0"/>
              <a:t>menu.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[alpha][graph] (</a:t>
            </a:r>
            <a:r>
              <a:rPr lang="en-US" sz="1400" b="1" dirty="0">
                <a:solidFill>
                  <a:srgbClr val="00B050"/>
                </a:solidFill>
              </a:rPr>
              <a:t>f5</a:t>
            </a:r>
            <a:r>
              <a:rPr lang="en-US" sz="1400" b="1" dirty="0"/>
              <a:t>) </a:t>
            </a:r>
            <a:r>
              <a:rPr lang="en-US" sz="1400" dirty="0"/>
              <a:t>for the program edit tools menu (copy line, paste line, insert line, undo clear, etc.)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[del]</a:t>
            </a:r>
            <a:r>
              <a:rPr lang="en-US" sz="1400" dirty="0"/>
              <a:t> to delete the character at the current cursor location.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[2</a:t>
            </a:r>
            <a:r>
              <a:rPr lang="en-US" sz="1400" b="1" baseline="30000" dirty="0"/>
              <a:t>nd</a:t>
            </a:r>
            <a:r>
              <a:rPr lang="en-US" sz="1400" b="1" dirty="0"/>
              <a:t>][del] (</a:t>
            </a:r>
            <a:r>
              <a:rPr lang="en-US" sz="1400" b="1" dirty="0">
                <a:solidFill>
                  <a:srgbClr val="0070C0"/>
                </a:solidFill>
              </a:rPr>
              <a:t>ins</a:t>
            </a:r>
            <a:r>
              <a:rPr lang="en-US" sz="1400" b="1" dirty="0"/>
              <a:t>) </a:t>
            </a:r>
            <a:r>
              <a:rPr lang="en-US" sz="1400" dirty="0"/>
              <a:t>to insert at the current location.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[clear] </a:t>
            </a:r>
            <a:r>
              <a:rPr lang="en-US" sz="1400" dirty="0"/>
              <a:t>to clear a line or to back out of a menu.</a:t>
            </a:r>
          </a:p>
          <a:p>
            <a:r>
              <a:rPr lang="en-US" sz="1400" dirty="0"/>
              <a:t>Use arrow keys to move to the end of a line and then press </a:t>
            </a:r>
            <a:r>
              <a:rPr lang="en-US" sz="1400" b="1" dirty="0"/>
              <a:t>[enter[</a:t>
            </a:r>
            <a:r>
              <a:rPr lang="en-US" sz="1400" dirty="0"/>
              <a:t> to complete a statement and move to the next line.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[2nd] [quit] </a:t>
            </a:r>
            <a:r>
              <a:rPr lang="en-US" sz="1400" dirty="0"/>
              <a:t>to leave the program editor and return to the calculator home screen.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A94F64-1FC8-7C1D-9CF2-21F671E91E15}"/>
              </a:ext>
            </a:extLst>
          </p:cNvPr>
          <p:cNvSpPr/>
          <p:nvPr/>
        </p:nvSpPr>
        <p:spPr>
          <a:xfrm>
            <a:off x="7024193" y="2895600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15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D334-7401-EE40-23D9-6431D0E15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Outputs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53506-131A-A36A-688A-A781E7525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0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326B38-61C1-A246-4350-5F0B780AA0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5792701" cy="4572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9336" y="78830"/>
            <a:ext cx="8991600" cy="990600"/>
          </a:xfrm>
        </p:spPr>
        <p:txBody>
          <a:bodyPr/>
          <a:lstStyle/>
          <a:p>
            <a:pPr algn="ctr"/>
            <a:r>
              <a:rPr lang="en-US" dirty="0"/>
              <a:t>Meet the TI-Innovator Hub</a:t>
            </a:r>
          </a:p>
        </p:txBody>
      </p:sp>
    </p:spTree>
    <p:extLst>
      <p:ext uri="{BB962C8B-B14F-4D97-AF65-F5344CB8AC3E}">
        <p14:creationId xmlns:p14="http://schemas.microsoft.com/office/powerpoint/2010/main" val="3386072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ADF7668-7186-9AD2-C5DC-5A6802B96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98" y="3733802"/>
            <a:ext cx="3396022" cy="2560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613" y="33727"/>
            <a:ext cx="4114800" cy="919066"/>
          </a:xfrm>
        </p:spPr>
        <p:txBody>
          <a:bodyPr/>
          <a:lstStyle/>
          <a:p>
            <a:r>
              <a:rPr lang="en-US" sz="3200" dirty="0"/>
              <a:t>Set the color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327878"/>
            <a:ext cx="3986715" cy="2720121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Task: Set the color output of the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Red, Green, Blue (RGB) LED.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Each color takes a value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of (0-255).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Challenge Tasks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Try to make </a:t>
            </a:r>
            <a:r>
              <a:rPr lang="en-US" sz="1800" dirty="0">
                <a:solidFill>
                  <a:srgbClr val="FFFF00"/>
                </a:solidFill>
              </a:rPr>
              <a:t>Yellow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Try to make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Cyan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Try to make </a:t>
            </a:r>
            <a:r>
              <a:rPr lang="en-US" sz="1800" dirty="0">
                <a:solidFill>
                  <a:srgbClr val="FF3FFF"/>
                </a:solidFill>
              </a:rPr>
              <a:t>Magenta</a:t>
            </a: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222330" y="765352"/>
            <a:ext cx="423873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Press </a:t>
            </a:r>
            <a:r>
              <a:rPr lang="en-US" sz="1000" b="1" dirty="0"/>
              <a:t>[</a:t>
            </a:r>
            <a:r>
              <a:rPr lang="en-US" sz="1000" b="1" dirty="0" err="1"/>
              <a:t>prgrm</a:t>
            </a:r>
            <a:r>
              <a:rPr lang="en-US" sz="1000" b="1" dirty="0"/>
              <a:t>] </a:t>
            </a:r>
            <a:r>
              <a:rPr lang="en-US" sz="1000" dirty="0"/>
              <a:t>then </a:t>
            </a:r>
            <a:r>
              <a:rPr lang="en-US" sz="1000" b="1" dirty="0"/>
              <a:t>right arrow </a:t>
            </a:r>
            <a:r>
              <a:rPr lang="en-US" sz="1000" dirty="0"/>
              <a:t>to NEW. Select 1:Create New.</a:t>
            </a:r>
          </a:p>
          <a:p>
            <a:endParaRPr lang="en-US" sz="1000" dirty="0"/>
          </a:p>
          <a:p>
            <a:r>
              <a:rPr lang="en-US" sz="1000" dirty="0"/>
              <a:t>Enter the program name by pressing the keys associated with the green letter labels</a:t>
            </a:r>
            <a:r>
              <a:rPr lang="en-US" sz="11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13F109-0489-3236-E293-EA0516A1C962}"/>
              </a:ext>
            </a:extLst>
          </p:cNvPr>
          <p:cNvSpPr txBox="1"/>
          <p:nvPr/>
        </p:nvSpPr>
        <p:spPr>
          <a:xfrm>
            <a:off x="4316012" y="4105970"/>
            <a:ext cx="4238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Enter values for Red, Green and Blue separated by spaces (</a:t>
            </a:r>
            <a:r>
              <a:rPr lang="en-US" sz="1000" b="1" dirty="0"/>
              <a:t>[alpha] [0]). </a:t>
            </a:r>
          </a:p>
          <a:p>
            <a:endParaRPr lang="en-US" sz="1000" b="1" dirty="0"/>
          </a:p>
          <a:p>
            <a:r>
              <a:rPr lang="en-US" sz="1000" dirty="0"/>
              <a:t>Close the quotes (</a:t>
            </a:r>
            <a:r>
              <a:rPr lang="en-US" sz="1000" b="1" dirty="0"/>
              <a:t>[2</a:t>
            </a:r>
            <a:r>
              <a:rPr lang="en-US" sz="1000" b="1" baseline="30000" dirty="0"/>
              <a:t>nd</a:t>
            </a:r>
            <a:r>
              <a:rPr lang="en-US" sz="1000" b="1" dirty="0"/>
              <a:t>][+]</a:t>
            </a:r>
            <a:r>
              <a:rPr lang="en-US" sz="1000" dirty="0"/>
              <a:t>)</a:t>
            </a:r>
            <a:r>
              <a:rPr lang="en-US" sz="1000" b="1" dirty="0"/>
              <a:t> </a:t>
            </a:r>
            <a:r>
              <a:rPr lang="en-US" sz="1000" dirty="0"/>
              <a:t>and parentheses. Press </a:t>
            </a:r>
            <a:r>
              <a:rPr lang="en-US" sz="1000" b="1" dirty="0"/>
              <a:t>[enter]</a:t>
            </a:r>
            <a:r>
              <a:rPr lang="en-US" sz="1000" dirty="0"/>
              <a:t> to complete the statement.</a:t>
            </a:r>
          </a:p>
          <a:p>
            <a:endParaRPr lang="en-US" sz="1000" dirty="0"/>
          </a:p>
          <a:p>
            <a:r>
              <a:rPr lang="en-US" sz="1000" dirty="0"/>
              <a:t>Run your program by selecting the program edit menu </a:t>
            </a:r>
            <a:r>
              <a:rPr lang="en-US" sz="1000" b="1" dirty="0"/>
              <a:t>[alpha][graph]</a:t>
            </a:r>
            <a:r>
              <a:rPr lang="en-US" sz="1000" dirty="0"/>
              <a:t> f5. Then select 1:Execute Program.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D3BC64-8A29-8E4F-FBA5-B0E5A5C2A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240" y="1524000"/>
            <a:ext cx="1242360" cy="936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C129B7-49F9-A932-79FA-ECD474220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515" y="1524000"/>
            <a:ext cx="1242359" cy="936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8DC0B4-DB54-7239-625B-87D4E27F8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04" y="3124200"/>
            <a:ext cx="1280178" cy="9653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A45AC6-AB81-8C1C-483B-0AFD7A1024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517" y="3124200"/>
            <a:ext cx="1292354" cy="9745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56CDDA-D683-61C0-B1A8-4EFA92C0B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483" y="3153332"/>
            <a:ext cx="1254536" cy="94604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70E0217-A1E5-9922-B466-FED3CC37EA2A}"/>
              </a:ext>
            </a:extLst>
          </p:cNvPr>
          <p:cNvSpPr txBox="1"/>
          <p:nvPr/>
        </p:nvSpPr>
        <p:spPr>
          <a:xfrm>
            <a:off x="4316013" y="2613194"/>
            <a:ext cx="4238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Paste the Set Color command by pressing </a:t>
            </a:r>
            <a:r>
              <a:rPr lang="en-US" sz="1000" b="1" dirty="0"/>
              <a:t>[</a:t>
            </a:r>
            <a:r>
              <a:rPr lang="en-US" sz="1000" b="1" dirty="0" err="1"/>
              <a:t>prgm</a:t>
            </a:r>
            <a:r>
              <a:rPr lang="en-US" sz="1000" b="1" dirty="0"/>
              <a:t>] </a:t>
            </a:r>
            <a:r>
              <a:rPr lang="en-US" sz="1000" dirty="0"/>
              <a:t>then </a:t>
            </a:r>
            <a:r>
              <a:rPr lang="en-US" sz="1000" b="1" dirty="0"/>
              <a:t>right arrow</a:t>
            </a:r>
            <a:r>
              <a:rPr lang="en-US" sz="1000" dirty="0"/>
              <a:t> or </a:t>
            </a:r>
            <a:r>
              <a:rPr lang="en-US" sz="1000" b="1" dirty="0"/>
              <a:t>left arrow</a:t>
            </a:r>
            <a:r>
              <a:rPr lang="en-US" sz="1000" dirty="0"/>
              <a:t> to the Hub menu. Select 1:Send(“SET…) then select 2:COLOR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947A6E-691F-BB6F-51E6-B1B061D82B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212" y="5445799"/>
            <a:ext cx="1269170" cy="9570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E6633A-E66C-B068-9A43-3A4FD420D2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515" y="5410359"/>
            <a:ext cx="1290903" cy="97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74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A23CE0-5C61-8D8C-B486-D53E6DCFD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97" y="3733801"/>
            <a:ext cx="3396022" cy="2560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BC6CD-0F1D-834E-1142-6AC3301F9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595" y="3483187"/>
            <a:ext cx="1509277" cy="1138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4C4BA-2C96-FAD1-62EE-AA179EA6F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391" y="3495027"/>
            <a:ext cx="1533699" cy="1156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8208E-094F-93EE-3C85-682E961C7A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879" y="3495027"/>
            <a:ext cx="1533699" cy="1156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927" y="98094"/>
            <a:ext cx="4114800" cy="919066"/>
          </a:xfrm>
        </p:spPr>
        <p:txBody>
          <a:bodyPr/>
          <a:lstStyle/>
          <a:p>
            <a:r>
              <a:rPr lang="en-US" sz="3200" dirty="0"/>
              <a:t>Create and </a:t>
            </a:r>
            <a:br>
              <a:rPr lang="en-US" sz="3200" dirty="0"/>
            </a:br>
            <a:r>
              <a:rPr lang="en-US" sz="3200" dirty="0"/>
              <a:t>Name a Color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327879"/>
            <a:ext cx="4021276" cy="256093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Create your own color and give it a name.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Challenge Tasks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Print the name of your color.</a:t>
            </a:r>
            <a:endParaRPr lang="en-US" sz="1800" dirty="0">
              <a:solidFill>
                <a:srgbClr val="FF3FFF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3417923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Add to previous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663091" y="1240607"/>
            <a:ext cx="42387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</a:t>
            </a:r>
            <a:r>
              <a:rPr lang="en-US" sz="1100" dirty="0"/>
              <a:t> then </a:t>
            </a:r>
            <a:r>
              <a:rPr lang="en-US" sz="1100" b="1" dirty="0"/>
              <a:t>right arrow</a:t>
            </a:r>
            <a:r>
              <a:rPr lang="en-US" sz="1100" dirty="0"/>
              <a:t> to edit then select your program to edit from the menu.</a:t>
            </a:r>
            <a:endParaRPr lang="en-US" sz="1100" b="1" dirty="0"/>
          </a:p>
          <a:p>
            <a:endParaRPr lang="en-US" sz="1100" b="1" dirty="0"/>
          </a:p>
          <a:p>
            <a:r>
              <a:rPr lang="en-US" sz="1100" dirty="0"/>
              <a:t>The </a:t>
            </a:r>
            <a:r>
              <a:rPr lang="en-US" sz="1100" dirty="0" err="1"/>
              <a:t>Disp</a:t>
            </a:r>
            <a:r>
              <a:rPr lang="en-US" sz="1100" dirty="0"/>
              <a:t> command is available from the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I/O </a:t>
            </a:r>
            <a:r>
              <a:rPr lang="en-US" sz="1100" dirty="0"/>
              <a:t>menu.</a:t>
            </a:r>
          </a:p>
          <a:p>
            <a:endParaRPr lang="en-US" sz="1100" dirty="0"/>
          </a:p>
          <a:p>
            <a:r>
              <a:rPr lang="en-US" sz="1100" dirty="0"/>
              <a:t>Put your message in quotes using </a:t>
            </a:r>
            <a:r>
              <a:rPr lang="en-US" sz="1100" b="1" dirty="0"/>
              <a:t>[alpha][+]</a:t>
            </a:r>
            <a:r>
              <a:rPr lang="en-US" sz="1100" dirty="0"/>
              <a:t>.</a:t>
            </a:r>
          </a:p>
          <a:p>
            <a:endParaRPr lang="en-US" sz="1100" dirty="0"/>
          </a:p>
          <a:p>
            <a:r>
              <a:rPr lang="en-US" sz="1100" dirty="0"/>
              <a:t>Enter alpha characters by pressing </a:t>
            </a:r>
            <a:r>
              <a:rPr lang="en-US" sz="1100" b="1" dirty="0"/>
              <a:t>[alpha] </a:t>
            </a:r>
            <a:r>
              <a:rPr lang="en-US" sz="1100" dirty="0"/>
              <a:t>then the letter key associated with the green labels.”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09271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4B29A1-56E7-F385-44F8-38807637F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97" y="3741361"/>
            <a:ext cx="3396022" cy="2560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927" y="98094"/>
            <a:ext cx="4114800" cy="919066"/>
          </a:xfrm>
        </p:spPr>
        <p:txBody>
          <a:bodyPr/>
          <a:lstStyle/>
          <a:p>
            <a:r>
              <a:rPr lang="en-US" sz="3200" dirty="0"/>
              <a:t>Display a series of colors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327879"/>
            <a:ext cx="4021276" cy="256093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Display a sequence of colors for 2 seconds each.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Challenge Tasks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Try to have your LED match the pattern of a traffic light.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Try to have your LED turn off at the end of the sequence.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3018775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Edit previous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663091" y="1240607"/>
            <a:ext cx="4238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To remove the </a:t>
            </a:r>
            <a:r>
              <a:rPr lang="en-US" sz="1100" dirty="0" err="1"/>
              <a:t>Disp</a:t>
            </a:r>
            <a:r>
              <a:rPr lang="en-US" sz="1100" dirty="0"/>
              <a:t> statement, move your cursor to the row with </a:t>
            </a:r>
            <a:r>
              <a:rPr lang="en-US" sz="1100" dirty="0" err="1"/>
              <a:t>Disp</a:t>
            </a:r>
            <a:r>
              <a:rPr lang="en-US" sz="1100" dirty="0"/>
              <a:t> and press </a:t>
            </a:r>
            <a:r>
              <a:rPr lang="en-US" sz="1100" b="1" dirty="0"/>
              <a:t>[clear]</a:t>
            </a:r>
            <a:r>
              <a:rPr lang="en-US" sz="1100" dirty="0"/>
              <a:t>.</a:t>
            </a:r>
          </a:p>
          <a:p>
            <a:endParaRPr lang="en-US" sz="1100" b="1" dirty="0"/>
          </a:p>
          <a:p>
            <a:r>
              <a:rPr lang="en-US" sz="1100" dirty="0"/>
              <a:t>The </a:t>
            </a:r>
            <a:r>
              <a:rPr lang="en-US" sz="1100" b="1" dirty="0"/>
              <a:t>Wait </a:t>
            </a:r>
            <a:r>
              <a:rPr lang="en-US" sz="1100" dirty="0"/>
              <a:t> command pauses the program for the number of seconds that you enter as an input. </a:t>
            </a:r>
            <a:r>
              <a:rPr lang="en-US" sz="1100" b="1" dirty="0"/>
              <a:t>Wait</a:t>
            </a:r>
            <a:r>
              <a:rPr lang="en-US" sz="1100" dirty="0"/>
              <a:t> is available at 4:Wait on the program Hub menu.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</a:t>
            </a:r>
            <a:r>
              <a:rPr lang="en-US" sz="1100" dirty="0"/>
              <a:t>Left Arrow to the HUB menu, select 4:Wait</a:t>
            </a:r>
          </a:p>
          <a:p>
            <a:endParaRPr lang="en-US" sz="1100" dirty="0"/>
          </a:p>
          <a:p>
            <a:r>
              <a:rPr lang="en-US" sz="1100" dirty="0"/>
              <a:t>Enter a value for the number of seconds to pause the program. You can use decimal values.</a:t>
            </a:r>
          </a:p>
          <a:p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BC85B-DDC3-0E82-0A90-4484A8729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091" y="3688363"/>
            <a:ext cx="1768291" cy="13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50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7D6202-E1BB-3EDF-7C59-E600E8B80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10" y="3756143"/>
            <a:ext cx="3375614" cy="2545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927" y="393126"/>
            <a:ext cx="4554876" cy="919066"/>
          </a:xfrm>
        </p:spPr>
        <p:txBody>
          <a:bodyPr/>
          <a:lstStyle/>
          <a:p>
            <a:r>
              <a:rPr lang="en-US" sz="2800" dirty="0"/>
              <a:t>Turn the LED ON and OFF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250157"/>
            <a:ext cx="4114800" cy="295024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Set the RGB LED to a color then keep ON for 2 seconds then turn the LED OFF for 2 seconds.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Challenge Tasks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blink (turn on and turn off) 4 times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blink 4 times in 8 seconds</a:t>
            </a:r>
            <a:endParaRPr lang="en-US" sz="16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663091" y="1240607"/>
            <a:ext cx="4238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</a:t>
            </a:r>
            <a:r>
              <a:rPr lang="en-US" sz="1100" b="1" dirty="0"/>
              <a:t>Wait </a:t>
            </a:r>
            <a:r>
              <a:rPr lang="en-US" sz="1100" dirty="0"/>
              <a:t>command pauses the program for the number of seconds that you enter as an input.</a:t>
            </a:r>
          </a:p>
          <a:p>
            <a:endParaRPr lang="en-US" sz="1100" dirty="0"/>
          </a:p>
          <a:p>
            <a:r>
              <a:rPr lang="en-US" sz="1100" dirty="0"/>
              <a:t>What values for the red, green and blue inputs to the </a:t>
            </a:r>
            <a:r>
              <a:rPr lang="en-US" sz="1100" dirty="0" err="1"/>
              <a:t>color.rgb</a:t>
            </a:r>
            <a:r>
              <a:rPr lang="en-US" sz="1100" dirty="0"/>
              <a:t>() function will turn the LED off?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</a:t>
            </a:r>
            <a:r>
              <a:rPr lang="en-US" sz="1100" dirty="0"/>
              <a:t>Left Arrow to the HUB menu, select 4:Wait</a:t>
            </a:r>
          </a:p>
          <a:p>
            <a:endParaRPr lang="en-US" sz="1100" dirty="0"/>
          </a:p>
          <a:p>
            <a:r>
              <a:rPr lang="en-US" sz="1100" dirty="0"/>
              <a:t>Enter a value for the number of seconds to pause the program. You can use decimal values.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189CF2-4AB9-DC41-62E9-F56B47C1FD27}"/>
              </a:ext>
            </a:extLst>
          </p:cNvPr>
          <p:cNvSpPr/>
          <p:nvPr/>
        </p:nvSpPr>
        <p:spPr>
          <a:xfrm>
            <a:off x="7627398" y="16907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72F556-854E-06A0-EBF8-93C9D293DD41}"/>
              </a:ext>
            </a:extLst>
          </p:cNvPr>
          <p:cNvSpPr txBox="1"/>
          <p:nvPr/>
        </p:nvSpPr>
        <p:spPr>
          <a:xfrm>
            <a:off x="4572000" y="3493736"/>
            <a:ext cx="42387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can copy and paste a line. Press </a:t>
            </a:r>
            <a:r>
              <a:rPr lang="en-US" sz="1100" b="1" dirty="0"/>
              <a:t>[alpha][graph](</a:t>
            </a:r>
            <a:r>
              <a:rPr lang="en-US" sz="1100" b="1" dirty="0">
                <a:solidFill>
                  <a:srgbClr val="00B050"/>
                </a:solidFill>
              </a:rPr>
              <a:t>f5</a:t>
            </a:r>
            <a:r>
              <a:rPr lang="en-US" sz="1100" b="1" dirty="0">
                <a:solidFill>
                  <a:schemeClr val="tx2"/>
                </a:solidFill>
              </a:rPr>
              <a:t>) </a:t>
            </a:r>
            <a:r>
              <a:rPr lang="en-US" sz="1100" dirty="0">
                <a:solidFill>
                  <a:schemeClr val="tx2"/>
                </a:solidFill>
              </a:rPr>
              <a:t>to see the edit tools menu. Use 5:Copy Line to copy the current line. Use 6:Paste Line Below to paste the copied line.</a:t>
            </a:r>
            <a:endParaRPr lang="en-US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8C7ABA-3C35-3E9D-837D-12346F1FC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091" y="4223371"/>
            <a:ext cx="1549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2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E8701B-DBAC-1D52-84E4-68AE9AA63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55" y="3755357"/>
            <a:ext cx="3376657" cy="2546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927" y="393126"/>
            <a:ext cx="4554876" cy="919066"/>
          </a:xfrm>
        </p:spPr>
        <p:txBody>
          <a:bodyPr/>
          <a:lstStyle/>
          <a:p>
            <a:r>
              <a:rPr lang="en-US" sz="2800" dirty="0"/>
              <a:t>Blink the LED Repeatedly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250157"/>
            <a:ext cx="4114800" cy="295024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Set the RGB LED to a color then keep ON for 2 seconds then turn the LED OFF for 2 seconds.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Challenge Tasks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blink (turn on and turn off) 4 times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blink 4 times in 8 seconds</a:t>
            </a:r>
            <a:endParaRPr lang="en-US" sz="16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663091" y="1240607"/>
            <a:ext cx="423873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For(N,1,10) </a:t>
            </a:r>
            <a:r>
              <a:rPr lang="en-US" sz="1100" dirty="0"/>
              <a:t>closed by an </a:t>
            </a:r>
            <a:r>
              <a:rPr lang="en-US" sz="1100" dirty="0">
                <a:solidFill>
                  <a:srgbClr val="0070C0"/>
                </a:solidFill>
              </a:rPr>
              <a:t>End</a:t>
            </a:r>
            <a:r>
              <a:rPr lang="en-US" sz="1100" dirty="0"/>
              <a:t> command sets up a loop that will repeat the statements in a block of code. </a:t>
            </a:r>
          </a:p>
          <a:p>
            <a:endParaRPr lang="en-US" sz="1100" dirty="0"/>
          </a:p>
          <a:p>
            <a:r>
              <a:rPr lang="en-US" sz="1100" b="1" dirty="0"/>
              <a:t>Note:</a:t>
            </a:r>
            <a:r>
              <a:rPr lang="en-US" sz="1100" i="1" dirty="0"/>
              <a:t> </a:t>
            </a:r>
            <a:r>
              <a:rPr lang="en-US" sz="1100" dirty="0"/>
              <a:t>N is the loop counter variable. 1 is the first value for N and 10 is the last value for N. 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], </a:t>
            </a:r>
            <a:r>
              <a:rPr lang="en-US" sz="1100" dirty="0"/>
              <a:t>then select </a:t>
            </a:r>
            <a:r>
              <a:rPr lang="en-US" sz="1100" dirty="0">
                <a:solidFill>
                  <a:srgbClr val="0070C0"/>
                </a:solidFill>
              </a:rPr>
              <a:t>For(</a:t>
            </a:r>
            <a:r>
              <a:rPr lang="en-US" sz="1100" dirty="0"/>
              <a:t> from the CTL (Control) menu.</a:t>
            </a:r>
          </a:p>
          <a:p>
            <a:r>
              <a:rPr lang="en-US" sz="1100" dirty="0"/>
              <a:t>To complete the block of code to repeat select </a:t>
            </a:r>
            <a:r>
              <a:rPr lang="en-US" sz="1100" dirty="0">
                <a:solidFill>
                  <a:srgbClr val="0070C0"/>
                </a:solidFill>
              </a:rPr>
              <a:t>End</a:t>
            </a:r>
            <a:r>
              <a:rPr lang="en-US" sz="1100" dirty="0"/>
              <a:t> from the CTL menu.</a:t>
            </a:r>
          </a:p>
          <a:p>
            <a:endParaRPr lang="en-US" sz="1100" dirty="0">
              <a:solidFill>
                <a:srgbClr val="0070C0"/>
              </a:solidFill>
            </a:endParaRPr>
          </a:p>
          <a:p>
            <a:endParaRPr lang="en-US" sz="1100" dirty="0">
              <a:solidFill>
                <a:srgbClr val="0070C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189CF2-4AB9-DC41-62E9-F56B47C1FD27}"/>
              </a:ext>
            </a:extLst>
          </p:cNvPr>
          <p:cNvSpPr/>
          <p:nvPr/>
        </p:nvSpPr>
        <p:spPr>
          <a:xfrm>
            <a:off x="7627398" y="16907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87B3D0-BC79-B6C6-C5D8-4C0513D4F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217" y="2949546"/>
            <a:ext cx="1549400" cy="116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C9461-A537-F43C-2314-7B1C2B3E5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949546"/>
            <a:ext cx="1549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60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DF2F0-3770-DD19-16F3-2E43CE7AA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Outputs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328F5-1316-62A7-64E8-95A2A15D2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02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6554BC-EF6A-443B-97B6-DA5D06664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349" y="5410359"/>
            <a:ext cx="1304592" cy="9837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29F653-A803-F3D0-0B4C-FE6F56A68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212" y="5429409"/>
            <a:ext cx="1269170" cy="9570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EE3339-55F1-98CA-D00D-86368BFC3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483" y="3149601"/>
            <a:ext cx="1254536" cy="946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10C83B-A634-373D-771E-CFBF48B673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517" y="3130316"/>
            <a:ext cx="1304592" cy="98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CD98D6-A258-3524-FB8D-5011CF9C0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515" y="1541452"/>
            <a:ext cx="1242359" cy="936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6456F-90F4-DBF8-9AFB-4D65674B5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4" y="3766884"/>
            <a:ext cx="3396021" cy="2560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613" y="33727"/>
            <a:ext cx="4114800" cy="919066"/>
          </a:xfrm>
        </p:spPr>
        <p:txBody>
          <a:bodyPr/>
          <a:lstStyle/>
          <a:p>
            <a:r>
              <a:rPr lang="en-US" sz="3200" dirty="0"/>
              <a:t>Play a Sound Tone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222330" y="765352"/>
            <a:ext cx="423873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Press </a:t>
            </a:r>
            <a:r>
              <a:rPr lang="en-US" sz="1000" b="1" dirty="0"/>
              <a:t>[</a:t>
            </a:r>
            <a:r>
              <a:rPr lang="en-US" sz="1000" b="1" dirty="0" err="1"/>
              <a:t>prgrm</a:t>
            </a:r>
            <a:r>
              <a:rPr lang="en-US" sz="1000" b="1" dirty="0"/>
              <a:t>] </a:t>
            </a:r>
            <a:r>
              <a:rPr lang="en-US" sz="1000" dirty="0"/>
              <a:t>then </a:t>
            </a:r>
            <a:r>
              <a:rPr lang="en-US" sz="1000" b="1" dirty="0"/>
              <a:t>right arrow </a:t>
            </a:r>
            <a:r>
              <a:rPr lang="en-US" sz="1000" dirty="0"/>
              <a:t>to NEW. Select 1:Create New.</a:t>
            </a:r>
          </a:p>
          <a:p>
            <a:endParaRPr lang="en-US" sz="1000" dirty="0"/>
          </a:p>
          <a:p>
            <a:r>
              <a:rPr lang="en-US" sz="1000" dirty="0"/>
              <a:t>Enter the program name by pressing the keys associated with the green letter labels</a:t>
            </a:r>
            <a:r>
              <a:rPr lang="en-US" sz="11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13F109-0489-3236-E293-EA0516A1C962}"/>
              </a:ext>
            </a:extLst>
          </p:cNvPr>
          <p:cNvSpPr txBox="1"/>
          <p:nvPr/>
        </p:nvSpPr>
        <p:spPr>
          <a:xfrm>
            <a:off x="4316012" y="4105970"/>
            <a:ext cx="4238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Enter values for the sound frequency and the time to play the sound separated by a space (</a:t>
            </a:r>
            <a:r>
              <a:rPr lang="en-US" sz="1000" b="1" dirty="0"/>
              <a:t>[alpha] [0]). </a:t>
            </a:r>
          </a:p>
          <a:p>
            <a:endParaRPr lang="en-US" sz="1000" b="1" dirty="0"/>
          </a:p>
          <a:p>
            <a:r>
              <a:rPr lang="en-US" sz="1000" dirty="0"/>
              <a:t>Close the quotes (</a:t>
            </a:r>
            <a:r>
              <a:rPr lang="en-US" sz="1000" b="1" dirty="0"/>
              <a:t>[2</a:t>
            </a:r>
            <a:r>
              <a:rPr lang="en-US" sz="1000" b="1" baseline="30000" dirty="0"/>
              <a:t>nd</a:t>
            </a:r>
            <a:r>
              <a:rPr lang="en-US" sz="1000" b="1" dirty="0"/>
              <a:t>][+]</a:t>
            </a:r>
            <a:r>
              <a:rPr lang="en-US" sz="1000" dirty="0"/>
              <a:t>)</a:t>
            </a:r>
            <a:r>
              <a:rPr lang="en-US" sz="1000" b="1" dirty="0"/>
              <a:t> </a:t>
            </a:r>
            <a:r>
              <a:rPr lang="en-US" sz="1000" dirty="0"/>
              <a:t>and parentheses. Press </a:t>
            </a:r>
            <a:r>
              <a:rPr lang="en-US" sz="1000" b="1" dirty="0"/>
              <a:t>[enter]</a:t>
            </a:r>
            <a:r>
              <a:rPr lang="en-US" sz="1000" dirty="0"/>
              <a:t> to complete the statement.</a:t>
            </a:r>
          </a:p>
          <a:p>
            <a:endParaRPr lang="en-US" sz="1000" dirty="0"/>
          </a:p>
          <a:p>
            <a:r>
              <a:rPr lang="en-US" sz="1000" dirty="0"/>
              <a:t>Run your program by selecting the program edit menu </a:t>
            </a:r>
            <a:r>
              <a:rPr lang="en-US" sz="1000" b="1" dirty="0"/>
              <a:t>[alpha][graph]</a:t>
            </a:r>
            <a:r>
              <a:rPr lang="en-US" sz="1000" dirty="0"/>
              <a:t> f5. Then select 1:Execute Program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D3BC64-8A29-8E4F-FBA5-B0E5A5C2AC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240" y="1524000"/>
            <a:ext cx="1242360" cy="936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8DC0B4-DB54-7239-625B-87D4E27F8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04" y="3124200"/>
            <a:ext cx="1280178" cy="9653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70E0217-A1E5-9922-B466-FED3CC37EA2A}"/>
              </a:ext>
            </a:extLst>
          </p:cNvPr>
          <p:cNvSpPr txBox="1"/>
          <p:nvPr/>
        </p:nvSpPr>
        <p:spPr>
          <a:xfrm>
            <a:off x="4316012" y="2554856"/>
            <a:ext cx="4238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Paste the Set Sound command by pressing </a:t>
            </a:r>
            <a:r>
              <a:rPr lang="en-US" sz="1000" b="1" dirty="0"/>
              <a:t>[</a:t>
            </a:r>
            <a:r>
              <a:rPr lang="en-US" sz="1000" b="1" dirty="0" err="1"/>
              <a:t>prgm</a:t>
            </a:r>
            <a:r>
              <a:rPr lang="en-US" sz="1000" b="1" dirty="0"/>
              <a:t>] </a:t>
            </a:r>
            <a:r>
              <a:rPr lang="en-US" sz="1000" dirty="0"/>
              <a:t>then </a:t>
            </a:r>
            <a:r>
              <a:rPr lang="en-US" sz="1000" b="1" dirty="0"/>
              <a:t>right arrow</a:t>
            </a:r>
            <a:r>
              <a:rPr lang="en-US" sz="1000" dirty="0"/>
              <a:t> or </a:t>
            </a:r>
            <a:r>
              <a:rPr lang="en-US" sz="1000" b="1" dirty="0"/>
              <a:t>left arrow</a:t>
            </a:r>
            <a:r>
              <a:rPr lang="en-US" sz="1000" dirty="0"/>
              <a:t> to the Hub menu. Select 1:Send(“SET…) then select 3:SOUND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ABD4D7F-D98D-0DAD-1EAB-C1E96F6E24E6}"/>
              </a:ext>
            </a:extLst>
          </p:cNvPr>
          <p:cNvSpPr txBox="1">
            <a:spLocks/>
          </p:cNvSpPr>
          <p:nvPr/>
        </p:nvSpPr>
        <p:spPr bwMode="auto">
          <a:xfrm>
            <a:off x="75164" y="327878"/>
            <a:ext cx="4114800" cy="294993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4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0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en-US" sz="1600" b="1">
                <a:solidFill>
                  <a:schemeClr val="bg1"/>
                </a:solidFill>
              </a:rPr>
              <a:t>Task: Play a sound tone by entering a value for frequency (sound vibrations per second) and a value for time in seconds to play the tone.</a:t>
            </a:r>
          </a:p>
          <a:p>
            <a:pPr marL="0" indent="0">
              <a:buFont typeface="Lucida Grande"/>
              <a:buNone/>
            </a:pPr>
            <a:r>
              <a:rPr lang="en-US" sz="1200" b="1">
                <a:solidFill>
                  <a:schemeClr val="bg1"/>
                </a:solidFill>
              </a:rPr>
              <a:t>Note: Human voices tend to be in the 85 to 255 Hertz (vibrations per second) range.</a:t>
            </a:r>
          </a:p>
          <a:p>
            <a:pPr marL="0" indent="0">
              <a:buFont typeface="Lucida Grande"/>
              <a:buNone/>
            </a:pPr>
            <a:endParaRPr lang="en-US" sz="1600" b="1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1600" b="1">
                <a:solidFill>
                  <a:schemeClr val="bg1"/>
                </a:solidFill>
              </a:rPr>
              <a:t>What is the lowest tone that you can hear?</a:t>
            </a:r>
            <a:endParaRPr lang="en-US" sz="1800" b="1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1600" b="1">
                <a:solidFill>
                  <a:schemeClr val="bg1"/>
                </a:solidFill>
              </a:rPr>
              <a:t>What is the highest tone that you </a:t>
            </a:r>
            <a:endParaRPr lang="en-US" sz="1600">
              <a:solidFill>
                <a:srgbClr val="FFFF00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1600" b="1">
                <a:solidFill>
                  <a:schemeClr val="bg1"/>
                </a:solidFill>
              </a:rPr>
              <a:t>can hear?</a:t>
            </a:r>
          </a:p>
          <a:p>
            <a:pPr marL="0" indent="0">
              <a:buFont typeface="Lucida Grande"/>
              <a:buNone/>
            </a:pPr>
            <a:endParaRPr lang="en-US" sz="180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Font typeface="Lucida Grande"/>
              <a:buNone/>
            </a:pPr>
            <a:endParaRPr lang="en-US" sz="2400" b="1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1361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460149D-20FD-B5FD-110F-D13DA56A9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595" y="3467336"/>
            <a:ext cx="1549400" cy="1168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0C30BF-20DD-B1B0-3A6F-E244EC6EB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60" y="3809986"/>
            <a:ext cx="3394850" cy="2560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1BB13F-F9F2-68F1-3B77-21440F740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744" y="3497593"/>
            <a:ext cx="1509277" cy="1138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4C4BA-2C96-FAD1-62EE-AA179EA6F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391" y="3495027"/>
            <a:ext cx="1533699" cy="1156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927" y="98094"/>
            <a:ext cx="4114800" cy="919066"/>
          </a:xfrm>
        </p:spPr>
        <p:txBody>
          <a:bodyPr/>
          <a:lstStyle/>
          <a:p>
            <a:r>
              <a:rPr lang="en-US" sz="2800" dirty="0"/>
              <a:t>Find your favorite sound tone, and give it a name.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3417923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Add to previous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663091" y="1240607"/>
            <a:ext cx="42387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</a:t>
            </a:r>
            <a:r>
              <a:rPr lang="en-US" sz="1100" dirty="0"/>
              <a:t> then </a:t>
            </a:r>
            <a:r>
              <a:rPr lang="en-US" sz="1100" b="1" dirty="0"/>
              <a:t>right arrow</a:t>
            </a:r>
            <a:r>
              <a:rPr lang="en-US" sz="1100" dirty="0"/>
              <a:t> to edit then select your program to edit from the menu.</a:t>
            </a:r>
            <a:endParaRPr lang="en-US" sz="1100" b="1" dirty="0"/>
          </a:p>
          <a:p>
            <a:endParaRPr lang="en-US" sz="1100" b="1" dirty="0"/>
          </a:p>
          <a:p>
            <a:r>
              <a:rPr lang="en-US" sz="1100" dirty="0"/>
              <a:t>The </a:t>
            </a:r>
            <a:r>
              <a:rPr lang="en-US" sz="1100" dirty="0" err="1"/>
              <a:t>Disp</a:t>
            </a:r>
            <a:r>
              <a:rPr lang="en-US" sz="1100" dirty="0"/>
              <a:t> command is available from the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I/O </a:t>
            </a:r>
            <a:r>
              <a:rPr lang="en-US" sz="1100" dirty="0"/>
              <a:t>menu.</a:t>
            </a:r>
          </a:p>
          <a:p>
            <a:endParaRPr lang="en-US" sz="1100" dirty="0"/>
          </a:p>
          <a:p>
            <a:r>
              <a:rPr lang="en-US" sz="1100" dirty="0"/>
              <a:t>Put your message in quotes using </a:t>
            </a:r>
            <a:r>
              <a:rPr lang="en-US" sz="1100" b="1" dirty="0"/>
              <a:t>[alpha][+]</a:t>
            </a:r>
            <a:r>
              <a:rPr lang="en-US" sz="1100" dirty="0"/>
              <a:t>.</a:t>
            </a:r>
          </a:p>
          <a:p>
            <a:endParaRPr lang="en-US" sz="1100" dirty="0"/>
          </a:p>
          <a:p>
            <a:r>
              <a:rPr lang="en-US" sz="1100" dirty="0"/>
              <a:t>Enter alpha characters by pressing </a:t>
            </a:r>
            <a:r>
              <a:rPr lang="en-US" sz="1100" b="1" dirty="0"/>
              <a:t>[alpha] </a:t>
            </a:r>
            <a:r>
              <a:rPr lang="en-US" sz="1100" dirty="0"/>
              <a:t>then the letter key associated with the green labels.” </a:t>
            </a:r>
          </a:p>
          <a:p>
            <a:endParaRPr lang="en-US" sz="11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F0F0F746-5249-E083-894B-C2C168BDAE5C}"/>
              </a:ext>
            </a:extLst>
          </p:cNvPr>
          <p:cNvSpPr txBox="1">
            <a:spLocks/>
          </p:cNvSpPr>
          <p:nvPr/>
        </p:nvSpPr>
        <p:spPr bwMode="auto">
          <a:xfrm>
            <a:off x="75164" y="327878"/>
            <a:ext cx="3986715" cy="279632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4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0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en-US" sz="1600" b="1">
                <a:solidFill>
                  <a:schemeClr val="bg1"/>
                </a:solidFill>
              </a:rPr>
              <a:t>Task: Play a sound tone by entering a value for frequency (sound vibrations per second) and a value for time in seconds to play the tone.</a:t>
            </a:r>
          </a:p>
          <a:p>
            <a:pPr marL="0" indent="0">
              <a:buFont typeface="Lucida Grande"/>
              <a:buNone/>
            </a:pPr>
            <a:endParaRPr lang="en-US" sz="1600" b="1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1600" b="1">
                <a:solidFill>
                  <a:schemeClr val="bg1"/>
                </a:solidFill>
              </a:rPr>
              <a:t>Find your favorite frequency.</a:t>
            </a:r>
          </a:p>
          <a:p>
            <a:pPr marL="0" indent="0">
              <a:buFont typeface="Lucida Grande"/>
              <a:buNone/>
            </a:pPr>
            <a:endParaRPr lang="en-US" sz="1600" b="1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1600" b="1">
                <a:solidFill>
                  <a:schemeClr val="bg1"/>
                </a:solidFill>
              </a:rPr>
              <a:t>Challenge Tasks</a:t>
            </a:r>
            <a:r>
              <a:rPr lang="en-US" sz="1600">
                <a:solidFill>
                  <a:schemeClr val="bg1"/>
                </a:solidFill>
              </a:rPr>
              <a:t>: </a:t>
            </a:r>
          </a:p>
          <a:p>
            <a:pPr marL="0" indent="0">
              <a:buFont typeface="Lucida Grande"/>
              <a:buNone/>
            </a:pPr>
            <a:r>
              <a:rPr lang="en-US" sz="1600" b="1">
                <a:solidFill>
                  <a:schemeClr val="bg1"/>
                </a:solidFill>
              </a:rPr>
              <a:t>Give your frequency a name and print the name.</a:t>
            </a:r>
            <a:endParaRPr lang="en-US" sz="160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Font typeface="Lucida Grande"/>
              <a:buNone/>
            </a:pPr>
            <a:endParaRPr lang="en-US" sz="160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Font typeface="Lucida Grande"/>
              <a:buNone/>
            </a:pPr>
            <a:endParaRPr lang="en-US" sz="2400" b="1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33029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0fcd3704cd0414a8783988a78fd8032.ashx (2180×580)">
            <a:extLst>
              <a:ext uri="{FF2B5EF4-FFF2-40B4-BE49-F238E27FC236}">
                <a16:creationId xmlns:a16="http://schemas.microsoft.com/office/drawing/2014/main" id="{4D1B8447-9D37-8660-429C-564AA9AC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279" y="1653552"/>
            <a:ext cx="8869441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726097-2C45-C9DA-BC60-B1B73E005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" y="1143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Sound Frequencies and </a:t>
            </a:r>
            <a:br>
              <a:rPr lang="en-US" dirty="0"/>
            </a:br>
            <a:r>
              <a:rPr lang="en-US" dirty="0"/>
              <a:t>Musical Notes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0E6A4-7BA7-FC92-3264-023885612D7D}"/>
              </a:ext>
            </a:extLst>
          </p:cNvPr>
          <p:cNvSpPr txBox="1"/>
          <p:nvPr/>
        </p:nvSpPr>
        <p:spPr>
          <a:xfrm>
            <a:off x="304800" y="4572000"/>
            <a:ext cx="86084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Sound tone frequencies map to musical notes.</a:t>
            </a:r>
          </a:p>
          <a:p>
            <a:r>
              <a:rPr lang="en-US" dirty="0"/>
              <a:t>Middle C (C4) on the piano keyboard has a frequency of 261.6 Hertz.</a:t>
            </a:r>
          </a:p>
          <a:p>
            <a:r>
              <a:rPr lang="en-US" dirty="0"/>
              <a:t>A440 (A4) is used by orchestras for tuning.</a:t>
            </a:r>
          </a:p>
          <a:p>
            <a:endParaRPr lang="en-US" dirty="0"/>
          </a:p>
          <a:p>
            <a:r>
              <a:rPr lang="en-US" dirty="0"/>
              <a:t>See Making Music with Code project for an in-depth treatment of digital music</a:t>
            </a:r>
          </a:p>
          <a:p>
            <a:r>
              <a:rPr lang="en-US" dirty="0"/>
              <a:t>with the Hub. </a:t>
            </a:r>
            <a:r>
              <a:rPr lang="en-US" sz="1600" dirty="0">
                <a:hlinkClick r:id="rId3"/>
              </a:rPr>
              <a:t>https://resources.tistemprojects.com/tistemprojects-home/?resource_id=2403</a:t>
            </a:r>
            <a:r>
              <a:rPr lang="en-US" sz="1600" dirty="0"/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58A531-6688-C92F-977C-CA9EA467DE84}"/>
              </a:ext>
            </a:extLst>
          </p:cNvPr>
          <p:cNvSpPr/>
          <p:nvPr/>
        </p:nvSpPr>
        <p:spPr>
          <a:xfrm>
            <a:off x="7473962" y="76200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5A2E85-F876-B521-743C-F8B7DC590C2A}"/>
              </a:ext>
            </a:extLst>
          </p:cNvPr>
          <p:cNvCxnSpPr>
            <a:cxnSpLocks/>
          </p:cNvCxnSpPr>
          <p:nvPr/>
        </p:nvCxnSpPr>
        <p:spPr>
          <a:xfrm flipV="1">
            <a:off x="4114800" y="3914001"/>
            <a:ext cx="0" cy="3473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205B3E3-803B-0CCA-8E92-F08985EB954F}"/>
              </a:ext>
            </a:extLst>
          </p:cNvPr>
          <p:cNvSpPr txBox="1"/>
          <p:nvPr/>
        </p:nvSpPr>
        <p:spPr>
          <a:xfrm>
            <a:off x="3706801" y="4218801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Middle 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B3B86-8D0A-4432-D57F-756A33771D70}"/>
              </a:ext>
            </a:extLst>
          </p:cNvPr>
          <p:cNvCxnSpPr>
            <a:cxnSpLocks/>
          </p:cNvCxnSpPr>
          <p:nvPr/>
        </p:nvCxnSpPr>
        <p:spPr>
          <a:xfrm flipV="1">
            <a:off x="4979999" y="3914001"/>
            <a:ext cx="0" cy="3473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C8CCDB4-26E8-3FEF-561F-5BC4904D7D05}"/>
              </a:ext>
            </a:extLst>
          </p:cNvPr>
          <p:cNvSpPr txBox="1"/>
          <p:nvPr/>
        </p:nvSpPr>
        <p:spPr>
          <a:xfrm>
            <a:off x="4715664" y="4218801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A440</a:t>
            </a:r>
          </a:p>
        </p:txBody>
      </p:sp>
    </p:spTree>
    <p:extLst>
      <p:ext uri="{BB962C8B-B14F-4D97-AF65-F5344CB8AC3E}">
        <p14:creationId xmlns:p14="http://schemas.microsoft.com/office/powerpoint/2010/main" val="718949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A194E5-CBD8-3572-0AFD-1D1DAA735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417" y="4707960"/>
            <a:ext cx="1542164" cy="1162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BCC1D-0DAD-CA7A-649A-F07CA35D9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524" y="4729857"/>
            <a:ext cx="1542164" cy="1162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DF2C71-5D40-B25B-4EDE-67A03F1F4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54" y="3759201"/>
            <a:ext cx="3342974" cy="2520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9386" y="-4666"/>
            <a:ext cx="4554876" cy="919066"/>
          </a:xfrm>
        </p:spPr>
        <p:txBody>
          <a:bodyPr/>
          <a:lstStyle/>
          <a:p>
            <a:r>
              <a:rPr lang="en-US" sz="2800" dirty="0"/>
              <a:t>Play musical notes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250158"/>
            <a:ext cx="3887236" cy="287404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Task: Enter and play doorbell tones using the Set Sound command and sound frequencies matched to piano notes.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Start with E4 followed by C4.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Create your own doorbell tone.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109386" y="886507"/>
            <a:ext cx="48060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the piano graphic to match musical notes to sound frequencies. </a:t>
            </a:r>
          </a:p>
          <a:p>
            <a:endParaRPr lang="en-US" sz="11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189CF2-4AB9-DC41-62E9-F56B47C1FD27}"/>
              </a:ext>
            </a:extLst>
          </p:cNvPr>
          <p:cNvSpPr/>
          <p:nvPr/>
        </p:nvSpPr>
        <p:spPr>
          <a:xfrm>
            <a:off x="7627398" y="16907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72F556-854E-06A0-EBF8-93C9D293DD41}"/>
              </a:ext>
            </a:extLst>
          </p:cNvPr>
          <p:cNvSpPr txBox="1"/>
          <p:nvPr/>
        </p:nvSpPr>
        <p:spPr>
          <a:xfrm>
            <a:off x="4109386" y="2972295"/>
            <a:ext cx="49656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It is important to pause the program with a Wait command between sounds. </a:t>
            </a:r>
          </a:p>
          <a:p>
            <a:endParaRPr lang="en-US" sz="1100" dirty="0"/>
          </a:p>
          <a:p>
            <a:r>
              <a:rPr lang="en-US" sz="1100" dirty="0"/>
              <a:t>This allows the sound to play completely before the program starts the next sound. (Try playing multiple sounds without sleep() functions.)</a:t>
            </a:r>
          </a:p>
          <a:p>
            <a:endParaRPr lang="en-US" sz="1100" dirty="0"/>
          </a:p>
          <a:p>
            <a:r>
              <a:rPr lang="en-US" sz="1100" dirty="0"/>
              <a:t>If you want to have a short silence between sounds add an additional .1 seconds to the Wait command, Wait .5+.1 or insert an additional Wait command, Wait .1,  between sounds.</a:t>
            </a:r>
          </a:p>
          <a:p>
            <a:endParaRPr lang="en-US" sz="1100" dirty="0"/>
          </a:p>
          <a:p>
            <a:r>
              <a:rPr lang="en-US" sz="1100" b="1" dirty="0"/>
              <a:t>Wait</a:t>
            </a:r>
            <a:r>
              <a:rPr lang="en-US" sz="1100" dirty="0"/>
              <a:t> is</a:t>
            </a:r>
            <a:r>
              <a:rPr lang="en-US" sz="1100" b="1" dirty="0"/>
              <a:t> </a:t>
            </a:r>
            <a:r>
              <a:rPr lang="en-US" sz="1100" dirty="0"/>
              <a:t>on the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</a:t>
            </a:r>
            <a:r>
              <a:rPr lang="en-US" sz="1100" dirty="0"/>
              <a:t>Hub menu.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6F1DBE-8F61-EEDE-EF99-741A7B0373FF}"/>
              </a:ext>
            </a:extLst>
          </p:cNvPr>
          <p:cNvSpPr txBox="1"/>
          <p:nvPr/>
        </p:nvSpPr>
        <p:spPr>
          <a:xfrm>
            <a:off x="4032255" y="5943600"/>
            <a:ext cx="4632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Note: 5:Copy Line </a:t>
            </a:r>
            <a:r>
              <a:rPr lang="en-US" sz="1000" dirty="0"/>
              <a:t>and</a:t>
            </a:r>
            <a:r>
              <a:rPr lang="en-US" sz="1000" b="1" dirty="0"/>
              <a:t> 6:Paste to Line Below </a:t>
            </a:r>
            <a:r>
              <a:rPr lang="en-US" sz="1000" dirty="0"/>
              <a:t>from the </a:t>
            </a:r>
            <a:r>
              <a:rPr lang="en-US" sz="1000" b="1" dirty="0"/>
              <a:t>[alpha][graph] (</a:t>
            </a:r>
            <a:r>
              <a:rPr lang="en-US" sz="1000" b="1" dirty="0">
                <a:solidFill>
                  <a:srgbClr val="00B050"/>
                </a:solidFill>
              </a:rPr>
              <a:t>f5</a:t>
            </a:r>
            <a:r>
              <a:rPr lang="en-US" sz="1000" b="1" dirty="0"/>
              <a:t>) </a:t>
            </a:r>
            <a:r>
              <a:rPr lang="en-US" sz="1000" dirty="0"/>
              <a:t>program edit tools menu may help you enter your program faster.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AF485-EC3C-FF55-5273-456BDDF745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236" y="1193523"/>
            <a:ext cx="1434164" cy="178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4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580138-E64D-24B1-AE67-E506F0C76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131" y="276229"/>
            <a:ext cx="6859737" cy="6016928"/>
          </a:xfrm>
          <a:prstGeom prst="rect">
            <a:avLst/>
          </a:prstGeom>
        </p:spPr>
      </p:pic>
      <p:sp>
        <p:nvSpPr>
          <p:cNvPr id="24" name="AutoShape 2" descr="Border">
            <a:extLst>
              <a:ext uri="{FF2B5EF4-FFF2-40B4-BE49-F238E27FC236}">
                <a16:creationId xmlns:a16="http://schemas.microsoft.com/office/drawing/2014/main" id="{2FE48E12-1B0B-D698-69BC-BD3B8A0E84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97989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7307AE-8E0E-7ED2-3014-6EB3BF9E7445}"/>
              </a:ext>
            </a:extLst>
          </p:cNvPr>
          <p:cNvSpPr txBox="1"/>
          <p:nvPr/>
        </p:nvSpPr>
        <p:spPr>
          <a:xfrm>
            <a:off x="6781800" y="3733800"/>
            <a:ext cx="1942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TI Graphing Calculator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DD535A-46C0-F619-A472-F5A68B9915D8}"/>
              </a:ext>
            </a:extLst>
          </p:cNvPr>
          <p:cNvSpPr txBox="1"/>
          <p:nvPr/>
        </p:nvSpPr>
        <p:spPr>
          <a:xfrm>
            <a:off x="4137735" y="5941750"/>
            <a:ext cx="232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External Sensor Input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E2C0DA-28C2-7DC3-A370-FA08D62E6DE7}"/>
              </a:ext>
            </a:extLst>
          </p:cNvPr>
          <p:cNvSpPr txBox="1"/>
          <p:nvPr/>
        </p:nvSpPr>
        <p:spPr>
          <a:xfrm>
            <a:off x="3551070" y="1838160"/>
            <a:ext cx="1173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Built-in RGB LED Output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4A346C-1454-6761-55D2-BACDDDB3F515}"/>
              </a:ext>
            </a:extLst>
          </p:cNvPr>
          <p:cNvSpPr txBox="1"/>
          <p:nvPr/>
        </p:nvSpPr>
        <p:spPr>
          <a:xfrm>
            <a:off x="1191246" y="2277573"/>
            <a:ext cx="2310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TI-Innovator™ Hub</a:t>
            </a:r>
          </a:p>
        </p:txBody>
      </p:sp>
    </p:spTree>
    <p:extLst>
      <p:ext uri="{BB962C8B-B14F-4D97-AF65-F5344CB8AC3E}">
        <p14:creationId xmlns:p14="http://schemas.microsoft.com/office/powerpoint/2010/main" val="4150936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F3BDB8-DF0D-DB94-A7C7-918E6F0E3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2" y="3787583"/>
            <a:ext cx="3376657" cy="2546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661" y="394611"/>
            <a:ext cx="4554876" cy="919066"/>
          </a:xfrm>
        </p:spPr>
        <p:txBody>
          <a:bodyPr/>
          <a:lstStyle/>
          <a:p>
            <a:r>
              <a:rPr lang="en-US" sz="2400" dirty="0"/>
              <a:t>Play the Notes of an Octave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3" y="250157"/>
            <a:ext cx="4039637" cy="3029751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Task: Write a program to play each note of Do-Re-Mi-Fa-Sol-La-Si-Do as whole notes. 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This is an entire octave.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At 100 Beats per Minute (BPM) a whole note lasts for 2.4 seconds. The first note Do is ”c4" and the last note Do is ”c5". 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Include a .1 second rest between notes.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189CF2-4AB9-DC41-62E9-F56B47C1FD27}"/>
              </a:ext>
            </a:extLst>
          </p:cNvPr>
          <p:cNvSpPr/>
          <p:nvPr/>
        </p:nvSpPr>
        <p:spPr>
          <a:xfrm>
            <a:off x="7627398" y="16907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38753-E133-ECA6-305F-935837736D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1" y="1294358"/>
            <a:ext cx="4571997" cy="7837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6FD2F1-F4D9-1650-2310-B7DDD55190EC}"/>
              </a:ext>
            </a:extLst>
          </p:cNvPr>
          <p:cNvSpPr txBox="1"/>
          <p:nvPr/>
        </p:nvSpPr>
        <p:spPr>
          <a:xfrm>
            <a:off x="4237661" y="2592736"/>
            <a:ext cx="48060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the piano graphic to match musical notes to sound frequencies. </a:t>
            </a:r>
          </a:p>
          <a:p>
            <a:endParaRPr lang="en-US" sz="11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B6A6DA-E155-49D4-4919-2BE094AB1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090" y="3046483"/>
            <a:ext cx="2030710" cy="2529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5B22A5-A026-CFF7-B7F2-5B771BD457D6}"/>
              </a:ext>
            </a:extLst>
          </p:cNvPr>
          <p:cNvSpPr txBox="1"/>
          <p:nvPr/>
        </p:nvSpPr>
        <p:spPr>
          <a:xfrm>
            <a:off x="4032255" y="5943600"/>
            <a:ext cx="4632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Note: 5:Copy Line </a:t>
            </a:r>
            <a:r>
              <a:rPr lang="en-US" sz="1000" dirty="0"/>
              <a:t>and</a:t>
            </a:r>
            <a:r>
              <a:rPr lang="en-US" sz="1000" b="1" dirty="0"/>
              <a:t> 6:Paste to Line Below </a:t>
            </a:r>
            <a:r>
              <a:rPr lang="en-US" sz="1000" dirty="0"/>
              <a:t>from the </a:t>
            </a:r>
            <a:r>
              <a:rPr lang="en-US" sz="1000" b="1" dirty="0"/>
              <a:t>[alpha][graph] (</a:t>
            </a:r>
            <a:r>
              <a:rPr lang="en-US" sz="1000" b="1" dirty="0">
                <a:solidFill>
                  <a:srgbClr val="00B050"/>
                </a:solidFill>
              </a:rPr>
              <a:t>f5</a:t>
            </a:r>
            <a:r>
              <a:rPr lang="en-US" sz="1000" b="1" dirty="0"/>
              <a:t>) </a:t>
            </a:r>
            <a:r>
              <a:rPr lang="en-US" sz="1000" dirty="0"/>
              <a:t>program edit tools menu may help you enter your program faster.</a:t>
            </a:r>
          </a:p>
        </p:txBody>
      </p:sp>
    </p:spTree>
    <p:extLst>
      <p:ext uri="{BB962C8B-B14F-4D97-AF65-F5344CB8AC3E}">
        <p14:creationId xmlns:p14="http://schemas.microsoft.com/office/powerpoint/2010/main" val="3317756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406C7-1129-60B7-1C86-6ECBC480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BRIGHTNESS (LIGHT Level)</a:t>
            </a:r>
            <a:br>
              <a:rPr lang="en-US" dirty="0"/>
            </a:br>
            <a:r>
              <a:rPr lang="en-US" dirty="0"/>
              <a:t>inputs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7B8AD-0D9B-9D80-7BD9-BEF099D96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19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222F36-CA87-A1CE-05C8-7127C33A2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82" y="3755356"/>
            <a:ext cx="3398529" cy="2562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-112874"/>
            <a:ext cx="4554876" cy="919066"/>
          </a:xfrm>
        </p:spPr>
        <p:txBody>
          <a:bodyPr/>
          <a:lstStyle/>
          <a:p>
            <a:r>
              <a:rPr lang="en-US" sz="2800" dirty="0"/>
              <a:t>Measure Brightness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289848" y="1684958"/>
            <a:ext cx="456331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For(N,1,10) </a:t>
            </a:r>
            <a:r>
              <a:rPr lang="en-US" sz="1100" dirty="0"/>
              <a:t>closed by an </a:t>
            </a:r>
            <a:r>
              <a:rPr lang="en-US" sz="1100" dirty="0">
                <a:solidFill>
                  <a:srgbClr val="0070C0"/>
                </a:solidFill>
              </a:rPr>
              <a:t>End</a:t>
            </a:r>
            <a:r>
              <a:rPr lang="en-US" sz="1100" dirty="0"/>
              <a:t> command sets up a loop that will repeat the statements in a block of code. </a:t>
            </a:r>
          </a:p>
          <a:p>
            <a:endParaRPr lang="en-US" sz="1100" dirty="0"/>
          </a:p>
          <a:p>
            <a:r>
              <a:rPr lang="en-US" sz="1100" b="1" dirty="0"/>
              <a:t>Note:</a:t>
            </a:r>
            <a:r>
              <a:rPr lang="en-US" sz="1100" i="1" dirty="0"/>
              <a:t> </a:t>
            </a:r>
            <a:r>
              <a:rPr lang="en-US" sz="1100" dirty="0"/>
              <a:t>N is the loop counter variable. 1 is the first value for N and 10 is the last value for N. 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], </a:t>
            </a:r>
            <a:r>
              <a:rPr lang="en-US" sz="1100" dirty="0"/>
              <a:t>then select </a:t>
            </a:r>
            <a:r>
              <a:rPr lang="en-US" sz="1100" dirty="0">
                <a:solidFill>
                  <a:srgbClr val="0070C0"/>
                </a:solidFill>
              </a:rPr>
              <a:t>For(</a:t>
            </a:r>
            <a:r>
              <a:rPr lang="en-US" sz="1100" dirty="0"/>
              <a:t> from the CTL (Control) menu.</a:t>
            </a:r>
          </a:p>
          <a:p>
            <a:r>
              <a:rPr lang="en-US" sz="1100" dirty="0"/>
              <a:t>To complete the block of code to repeat select </a:t>
            </a:r>
            <a:r>
              <a:rPr lang="en-US" sz="1100" dirty="0">
                <a:solidFill>
                  <a:srgbClr val="0070C0"/>
                </a:solidFill>
              </a:rPr>
              <a:t>End</a:t>
            </a:r>
            <a:r>
              <a:rPr lang="en-US" sz="1100" dirty="0"/>
              <a:t> from the CTL menu.</a:t>
            </a:r>
          </a:p>
          <a:p>
            <a:endParaRPr lang="en-US" sz="1100" dirty="0">
              <a:solidFill>
                <a:srgbClr val="0070C0"/>
              </a:solidFill>
            </a:endParaRPr>
          </a:p>
          <a:p>
            <a:endParaRPr lang="en-US" sz="11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87B3D0-BC79-B6C6-C5D8-4C0513D4F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974" y="3254403"/>
            <a:ext cx="1305631" cy="984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C9461-A537-F43C-2314-7B1C2B3E5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926" y="3254403"/>
            <a:ext cx="1305631" cy="984574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0D704A2-D13D-35DB-B27E-3E0CF1EB5ADE}"/>
              </a:ext>
            </a:extLst>
          </p:cNvPr>
          <p:cNvSpPr txBox="1">
            <a:spLocks/>
          </p:cNvSpPr>
          <p:nvPr/>
        </p:nvSpPr>
        <p:spPr bwMode="auto">
          <a:xfrm>
            <a:off x="75164" y="250158"/>
            <a:ext cx="3726452" cy="28202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4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0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en-US" sz="1600" b="1">
                <a:solidFill>
                  <a:schemeClr val="bg1"/>
                </a:solidFill>
              </a:rPr>
              <a:t>Task: Enter and run the program to measure brightness.</a:t>
            </a:r>
          </a:p>
          <a:p>
            <a:pPr marL="0" indent="0">
              <a:buFont typeface="Lucida Grande"/>
              <a:buNone/>
            </a:pPr>
            <a:endParaRPr lang="en-US" sz="1600" b="1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1600" b="1">
                <a:solidFill>
                  <a:schemeClr val="bg1"/>
                </a:solidFill>
              </a:rPr>
              <a:t>What is the light level in your room?</a:t>
            </a:r>
          </a:p>
          <a:p>
            <a:pPr marL="0" indent="0">
              <a:buFont typeface="Lucida Grande"/>
              <a:buNone/>
            </a:pPr>
            <a:endParaRPr lang="en-US" sz="1600" b="1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1600" b="1">
                <a:solidFill>
                  <a:schemeClr val="bg1"/>
                </a:solidFill>
              </a:rPr>
              <a:t>Try shining a light on the brightness sensor.</a:t>
            </a:r>
          </a:p>
          <a:p>
            <a:pPr marL="0" indent="0">
              <a:buFont typeface="Lucida Grande"/>
              <a:buNone/>
            </a:pPr>
            <a:endParaRPr lang="en-US" sz="1600" b="1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1600" b="1">
                <a:solidFill>
                  <a:schemeClr val="bg1"/>
                </a:solidFill>
              </a:rPr>
              <a:t>Try covering the brightness sensor.</a:t>
            </a:r>
            <a:endParaRPr lang="en-US" sz="2400" b="1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D42F14-0CC3-9D7E-5185-C78253A196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605" y="762000"/>
            <a:ext cx="2070383" cy="78363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AA5713-9105-B2FC-9686-13A9A3B727EB}"/>
              </a:ext>
            </a:extLst>
          </p:cNvPr>
          <p:cNvCxnSpPr>
            <a:cxnSpLocks/>
          </p:cNvCxnSpPr>
          <p:nvPr/>
        </p:nvCxnSpPr>
        <p:spPr>
          <a:xfrm flipV="1">
            <a:off x="5296075" y="1259902"/>
            <a:ext cx="546505" cy="1339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AEF684D-3A3D-F65D-CF64-D89A6750D276}"/>
              </a:ext>
            </a:extLst>
          </p:cNvPr>
          <p:cNvSpPr txBox="1"/>
          <p:nvPr/>
        </p:nvSpPr>
        <p:spPr>
          <a:xfrm>
            <a:off x="4306114" y="1177476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Brightness</a:t>
            </a:r>
          </a:p>
          <a:p>
            <a:r>
              <a:rPr lang="en-US" sz="1200" dirty="0"/>
              <a:t>sensor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BDE5E-B412-739A-0E74-D0D9DBADECCC}"/>
              </a:ext>
            </a:extLst>
          </p:cNvPr>
          <p:cNvSpPr txBox="1"/>
          <p:nvPr/>
        </p:nvSpPr>
        <p:spPr>
          <a:xfrm>
            <a:off x="4267200" y="4238977"/>
            <a:ext cx="45633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the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Hub</a:t>
            </a:r>
            <a:r>
              <a:rPr lang="en-US" sz="1100" dirty="0"/>
              <a:t> 2:Send(Read… menu to paste the Read Brightness level command.  Use the Get function from the Hub menu to store the reading into a variable, in this example, variable B.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189D65-1F67-DCF4-FE51-0B6A46E728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660" y="4842158"/>
            <a:ext cx="1305631" cy="9845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0FCD83-D238-93B7-1745-4B35BECDA9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926" y="4854579"/>
            <a:ext cx="1264879" cy="9538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BE44D2-2CB6-C3F1-87D3-0C22C86462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440" y="4839141"/>
            <a:ext cx="1305631" cy="984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F36066-8FAE-234D-ADC9-B31A23558B89}"/>
              </a:ext>
            </a:extLst>
          </p:cNvPr>
          <p:cNvSpPr txBox="1"/>
          <p:nvPr/>
        </p:nvSpPr>
        <p:spPr>
          <a:xfrm>
            <a:off x="4293870" y="5839153"/>
            <a:ext cx="4563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</a:t>
            </a:r>
            <a:r>
              <a:rPr lang="en-US" sz="1100" dirty="0" err="1"/>
              <a:t>Disp</a:t>
            </a:r>
            <a:r>
              <a:rPr lang="en-US" sz="1100" dirty="0"/>
              <a:t> (Display) command is found on the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I/O</a:t>
            </a:r>
            <a:r>
              <a:rPr lang="en-US" sz="1100" dirty="0"/>
              <a:t> menu.</a:t>
            </a:r>
          </a:p>
        </p:txBody>
      </p:sp>
    </p:spTree>
    <p:extLst>
      <p:ext uri="{BB962C8B-B14F-4D97-AF65-F5344CB8AC3E}">
        <p14:creationId xmlns:p14="http://schemas.microsoft.com/office/powerpoint/2010/main" val="711597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-112874"/>
            <a:ext cx="4554876" cy="919066"/>
          </a:xfrm>
        </p:spPr>
        <p:txBody>
          <a:bodyPr/>
          <a:lstStyle/>
          <a:p>
            <a:r>
              <a:rPr lang="en-US" sz="2400" dirty="0"/>
              <a:t>Control an RGB LED with Brightness Measurements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038600" y="1600200"/>
            <a:ext cx="50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Insert a row at the top of the program by using the </a:t>
            </a:r>
            <a:r>
              <a:rPr lang="en-US" sz="1100" b="1" dirty="0"/>
              <a:t>[alpha][graph] (</a:t>
            </a:r>
            <a:r>
              <a:rPr lang="en-US" sz="1100" b="1" dirty="0">
                <a:solidFill>
                  <a:srgbClr val="00B050"/>
                </a:solidFill>
              </a:rPr>
              <a:t>f5</a:t>
            </a:r>
            <a:r>
              <a:rPr lang="en-US" sz="1100" b="1" dirty="0"/>
              <a:t>) </a:t>
            </a:r>
            <a:r>
              <a:rPr lang="en-US" sz="1100" dirty="0"/>
              <a:t>edit tools menu. </a:t>
            </a:r>
          </a:p>
          <a:p>
            <a:endParaRPr lang="en-US" sz="1100" dirty="0"/>
          </a:p>
          <a:p>
            <a:r>
              <a:rPr lang="en-US" sz="1100" dirty="0"/>
              <a:t>The RANGE command sets the set of values returned by a sensor. Without change, the BRIGHTNESS sensor returns values in the range 0-100. In this example, we will set the range to be 0-255 to match the values used to set the COLOR Red-Green-Blue LED. Send(“RANGE is available from the bottom of the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Hub</a:t>
            </a:r>
            <a:r>
              <a:rPr lang="en-US" sz="1100" dirty="0"/>
              <a:t> menu. Select 1:BRIGHTNESS from the RANGE menu.</a:t>
            </a:r>
          </a:p>
          <a:p>
            <a:endParaRPr lang="en-US" sz="1100" dirty="0">
              <a:solidFill>
                <a:srgbClr val="0070C0"/>
              </a:solidFill>
            </a:endParaRPr>
          </a:p>
          <a:p>
            <a:endParaRPr lang="en-US" sz="1100" dirty="0">
              <a:solidFill>
                <a:srgbClr val="0070C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D42F14-0CC3-9D7E-5185-C78253A196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005" y="762000"/>
            <a:ext cx="2070383" cy="78363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AA5713-9105-B2FC-9686-13A9A3B727EB}"/>
              </a:ext>
            </a:extLst>
          </p:cNvPr>
          <p:cNvCxnSpPr>
            <a:cxnSpLocks/>
          </p:cNvCxnSpPr>
          <p:nvPr/>
        </p:nvCxnSpPr>
        <p:spPr>
          <a:xfrm flipV="1">
            <a:off x="5067475" y="1259902"/>
            <a:ext cx="546505" cy="1339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AEF684D-3A3D-F65D-CF64-D89A6750D276}"/>
              </a:ext>
            </a:extLst>
          </p:cNvPr>
          <p:cNvSpPr txBox="1"/>
          <p:nvPr/>
        </p:nvSpPr>
        <p:spPr>
          <a:xfrm>
            <a:off x="4077514" y="1177476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Brightness</a:t>
            </a:r>
          </a:p>
          <a:p>
            <a:r>
              <a:rPr lang="en-US" sz="1200" dirty="0"/>
              <a:t>sensor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BDE5E-B412-739A-0E74-D0D9DBADECCC}"/>
              </a:ext>
            </a:extLst>
          </p:cNvPr>
          <p:cNvSpPr txBox="1"/>
          <p:nvPr/>
        </p:nvSpPr>
        <p:spPr>
          <a:xfrm>
            <a:off x="4038600" y="4114800"/>
            <a:ext cx="5056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Insert a row in your program above the Wait command to add a SET COLOR command. Send(“SET COLOR is available from the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Hub</a:t>
            </a:r>
            <a:r>
              <a:rPr lang="en-US" sz="1100" dirty="0"/>
              <a:t> 1:Send(“SET menu.</a:t>
            </a:r>
          </a:p>
          <a:p>
            <a:endParaRPr lang="en-US" sz="1100" dirty="0"/>
          </a:p>
          <a:p>
            <a:r>
              <a:rPr lang="en-US" sz="1100" dirty="0"/>
              <a:t>Use the eval() function from the </a:t>
            </a:r>
            <a:r>
              <a:rPr lang="en-US" sz="1100" b="1" dirty="0"/>
              <a:t>[</a:t>
            </a:r>
            <a:r>
              <a:rPr lang="en-US" sz="1100" b="1" dirty="0" err="1"/>
              <a:t>prgm</a:t>
            </a:r>
            <a:r>
              <a:rPr lang="en-US" sz="1100" b="1" dirty="0"/>
              <a:t>] Hub </a:t>
            </a:r>
            <a:r>
              <a:rPr lang="en-US" sz="1100" dirty="0"/>
              <a:t>menu to include a variable (or expression) as values for Red, Green and Blue in the SET COLOR command.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D8A5CB-AC0C-55F8-E15B-54D9DB8910C3}"/>
              </a:ext>
            </a:extLst>
          </p:cNvPr>
          <p:cNvSpPr/>
          <p:nvPr/>
        </p:nvSpPr>
        <p:spPr>
          <a:xfrm>
            <a:off x="7772400" y="76200"/>
            <a:ext cx="1048748" cy="5386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75880-0982-1132-AE43-5BBFB9EC6C24}"/>
              </a:ext>
            </a:extLst>
          </p:cNvPr>
          <p:cNvSpPr txBox="1">
            <a:spLocks/>
          </p:cNvSpPr>
          <p:nvPr/>
        </p:nvSpPr>
        <p:spPr bwMode="auto">
          <a:xfrm>
            <a:off x="74475" y="76199"/>
            <a:ext cx="3583125" cy="317820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4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0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1800" kern="1200">
                <a:solidFill>
                  <a:schemeClr val="tx1"/>
                </a:solidFill>
                <a:latin typeface="+mn-lt"/>
                <a:ea typeface="Myriad Pro" panose="020B0503030403020204" pitchFamily="34" charset="0"/>
                <a:cs typeface="Myriad Pro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en-US" sz="1200" b="1" dirty="0">
                <a:solidFill>
                  <a:schemeClr val="bg1"/>
                </a:solidFill>
              </a:rPr>
              <a:t>Task: </a:t>
            </a:r>
            <a:r>
              <a:rPr lang="en-US" sz="1200" dirty="0">
                <a:solidFill>
                  <a:schemeClr val="bg1"/>
                </a:solidFill>
              </a:rPr>
              <a:t>Add Send(“RANGE BRIGHTNESS 0 255”) to the program to set brightness measurements to 0 to 255 instead of 0 to 100.</a:t>
            </a:r>
          </a:p>
          <a:p>
            <a:pPr marL="0" indent="0">
              <a:buFont typeface="Lucida Grande"/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1200" dirty="0">
                <a:solidFill>
                  <a:schemeClr val="bg1"/>
                </a:solidFill>
              </a:rPr>
              <a:t>Use the brightness values stored in variable B as inputs for some or all of the Send(“SET COLOR inputs: Red Green Blue. Use the eval() function to convert the variable value to a form that SET COLOR can use.</a:t>
            </a:r>
          </a:p>
          <a:p>
            <a:pPr marL="0" indent="0">
              <a:buFont typeface="Lucida Grande"/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1200" dirty="0">
                <a:solidFill>
                  <a:schemeClr val="bg1"/>
                </a:solidFill>
              </a:rPr>
              <a:t>Try shining a light onto the Brightness sensor.</a:t>
            </a:r>
          </a:p>
          <a:p>
            <a:pPr marL="0" indent="0">
              <a:buFont typeface="Lucida Grande"/>
              <a:buNone/>
            </a:pP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buFont typeface="Lucida Grande"/>
              <a:buNone/>
            </a:pPr>
            <a:r>
              <a:rPr lang="en-US" sz="1200" b="1" dirty="0">
                <a:solidFill>
                  <a:schemeClr val="bg1"/>
                </a:solidFill>
              </a:rPr>
              <a:t>Challenge Task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Font typeface="Lucida Grande"/>
              <a:buNone/>
            </a:pPr>
            <a:r>
              <a:rPr lang="en-US" sz="1200" dirty="0">
                <a:solidFill>
                  <a:schemeClr val="bg1"/>
                </a:solidFill>
              </a:rPr>
              <a:t>Try Send(“SET COLOR eval(B-255) 0 0”). How does the behavior change?</a:t>
            </a:r>
          </a:p>
          <a:p>
            <a:pPr marL="0" indent="0">
              <a:buFont typeface="Lucida Grande"/>
              <a:buNone/>
            </a:pP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9282D-8321-13CA-7CC7-31D10758C45C}"/>
              </a:ext>
            </a:extLst>
          </p:cNvPr>
          <p:cNvSpPr txBox="1"/>
          <p:nvPr/>
        </p:nvSpPr>
        <p:spPr>
          <a:xfrm>
            <a:off x="93525" y="3333691"/>
            <a:ext cx="334739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Add to previous Program: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910B4-C771-D169-7A40-501CD65CB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82" y="3746690"/>
            <a:ext cx="313690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C35163-CB8A-49FD-5C6C-237CE5111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25" y="6030601"/>
            <a:ext cx="1130300" cy="431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2A86A2-CA92-8013-2D41-738B4FE3D22C}"/>
              </a:ext>
            </a:extLst>
          </p:cNvPr>
          <p:cNvSpPr/>
          <p:nvPr/>
        </p:nvSpPr>
        <p:spPr>
          <a:xfrm>
            <a:off x="120195" y="3790273"/>
            <a:ext cx="3136900" cy="2610528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F7E706-EDB9-CD27-FD66-75B184434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514" y="3124200"/>
            <a:ext cx="1305631" cy="984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0FC270-81A8-96F6-47F1-36BFE7F68C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464" y="3145020"/>
            <a:ext cx="1305631" cy="9845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214801-4926-87E3-A265-EB1E86AF3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106" y="3143834"/>
            <a:ext cx="1305631" cy="98457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D68A4E-4B7B-4019-9A25-FF0A555BDA3A}"/>
              </a:ext>
            </a:extLst>
          </p:cNvPr>
          <p:cNvCxnSpPr>
            <a:cxnSpLocks/>
          </p:cNvCxnSpPr>
          <p:nvPr/>
        </p:nvCxnSpPr>
        <p:spPr>
          <a:xfrm flipH="1">
            <a:off x="3022367" y="4193230"/>
            <a:ext cx="481063" cy="1214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79BFEC2-44B7-E923-0B8F-E3D36DD4BD0E}"/>
              </a:ext>
            </a:extLst>
          </p:cNvPr>
          <p:cNvCxnSpPr>
            <a:cxnSpLocks/>
          </p:cNvCxnSpPr>
          <p:nvPr/>
        </p:nvCxnSpPr>
        <p:spPr>
          <a:xfrm flipH="1">
            <a:off x="2959853" y="5486400"/>
            <a:ext cx="481063" cy="1214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E26E0B5B-F963-50EA-886D-7E29DFBDBF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514" y="5337746"/>
            <a:ext cx="1284134" cy="9683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6FEADA-2BE6-313D-2D3D-90DDB8984F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602" y="5334000"/>
            <a:ext cx="1294070" cy="9758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ACF553D-3361-D223-7FD1-E7F73B315B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626" y="5337810"/>
            <a:ext cx="1284592" cy="96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36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643B-D840-7A41-9B69-078389EBA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" y="1184476"/>
            <a:ext cx="8458200" cy="1102519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A72FE-4ECF-C042-9E88-25CCA96F0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1" y="4343401"/>
            <a:ext cx="4305302" cy="1447799"/>
          </a:xfrm>
        </p:spPr>
        <p:txBody>
          <a:bodyPr/>
          <a:lstStyle/>
          <a:p>
            <a:endParaRPr lang="en-US" dirty="0">
              <a:hlinkClick r:id="" action="ppaction://noaction"/>
            </a:endParaRPr>
          </a:p>
          <a:p>
            <a:r>
              <a:rPr lang="en-US" sz="2800" dirty="0">
                <a:hlinkClick r:id="" action="ppaction://noaction"/>
              </a:rPr>
              <a:t>www.TIstemProjects.com</a:t>
            </a:r>
            <a:r>
              <a:rPr lang="en-US" sz="2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7A692-F3D2-A54B-BDB3-BA0606F34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133600"/>
            <a:ext cx="2133600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C896B-9D47-6047-A1E3-D1A75D952772}"/>
              </a:ext>
            </a:extLst>
          </p:cNvPr>
          <p:cNvSpPr txBox="1"/>
          <p:nvPr/>
        </p:nvSpPr>
        <p:spPr>
          <a:xfrm>
            <a:off x="62431" y="6019800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</a:t>
            </a:r>
            <a:r>
              <a:rPr lang="en-US" dirty="0">
                <a:hlinkClick r:id="rId3"/>
              </a:rPr>
              <a:t>stem-team@ti.com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379776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BE410A9-1B3C-0BE7-4A4C-591CA8EE0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965" y="1661419"/>
            <a:ext cx="4769975" cy="37649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D1012E-00AF-F148-8339-4C4693D6A18C}"/>
              </a:ext>
            </a:extLst>
          </p:cNvPr>
          <p:cNvSpPr txBox="1"/>
          <p:nvPr/>
        </p:nvSpPr>
        <p:spPr>
          <a:xfrm>
            <a:off x="6019800" y="2102045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Red-Green-Blue (RGB) Color LED</a:t>
            </a:r>
          </a:p>
          <a:p>
            <a:r>
              <a:rPr lang="en-US" b="1" dirty="0">
                <a:solidFill>
                  <a:srgbClr val="0070C0"/>
                </a:solidFill>
              </a:rPr>
              <a:t>(Built-in)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EC5F73-BCD0-E34F-AA23-BCF19A887851}"/>
              </a:ext>
            </a:extLst>
          </p:cNvPr>
          <p:cNvCxnSpPr>
            <a:cxnSpLocks/>
          </p:cNvCxnSpPr>
          <p:nvPr/>
        </p:nvCxnSpPr>
        <p:spPr>
          <a:xfrm flipH="1">
            <a:off x="5205412" y="2514600"/>
            <a:ext cx="814388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185A822-2D1C-AA47-A43F-9A075C82DD61}"/>
              </a:ext>
            </a:extLst>
          </p:cNvPr>
          <p:cNvSpPr txBox="1"/>
          <p:nvPr/>
        </p:nvSpPr>
        <p:spPr>
          <a:xfrm>
            <a:off x="6279721" y="490485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USB Port (mini) to connect to calculator and computer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CE645C-FC43-3D49-80BC-567ED9136D41}"/>
              </a:ext>
            </a:extLst>
          </p:cNvPr>
          <p:cNvCxnSpPr>
            <a:cxnSpLocks/>
          </p:cNvCxnSpPr>
          <p:nvPr/>
        </p:nvCxnSpPr>
        <p:spPr>
          <a:xfrm flipH="1" flipV="1">
            <a:off x="5634768" y="4467000"/>
            <a:ext cx="1289907" cy="2082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Hub from the Front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38EA36-BF30-434B-A120-FA70F4E5E5DF}"/>
              </a:ext>
            </a:extLst>
          </p:cNvPr>
          <p:cNvSpPr txBox="1"/>
          <p:nvPr/>
        </p:nvSpPr>
        <p:spPr>
          <a:xfrm>
            <a:off x="721857" y="5502509"/>
            <a:ext cx="1463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Brightness Sensor (Built-in)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DEE3C5-CBEE-3C46-9BD8-D79593C53629}"/>
              </a:ext>
            </a:extLst>
          </p:cNvPr>
          <p:cNvCxnSpPr>
            <a:cxnSpLocks/>
          </p:cNvCxnSpPr>
          <p:nvPr/>
        </p:nvCxnSpPr>
        <p:spPr>
          <a:xfrm flipV="1">
            <a:off x="2293938" y="4953000"/>
            <a:ext cx="1058862" cy="5300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308D3-9907-91B2-BC80-ECA3CC74E14F}"/>
              </a:ext>
            </a:extLst>
          </p:cNvPr>
          <p:cNvCxnSpPr>
            <a:cxnSpLocks/>
          </p:cNvCxnSpPr>
          <p:nvPr/>
        </p:nvCxnSpPr>
        <p:spPr>
          <a:xfrm flipH="1" flipV="1">
            <a:off x="4686996" y="5195446"/>
            <a:ext cx="64632" cy="6302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77852C-45CB-B7E1-ADD7-6AD877120FF1}"/>
              </a:ext>
            </a:extLst>
          </p:cNvPr>
          <p:cNvSpPr txBox="1"/>
          <p:nvPr/>
        </p:nvSpPr>
        <p:spPr>
          <a:xfrm>
            <a:off x="3543300" y="588748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I2C Port used to</a:t>
            </a:r>
          </a:p>
          <a:p>
            <a:r>
              <a:rPr lang="en-US" b="1" dirty="0">
                <a:solidFill>
                  <a:srgbClr val="0070C0"/>
                </a:solidFill>
              </a:rPr>
              <a:t>connect to Rover</a:t>
            </a:r>
          </a:p>
        </p:txBody>
      </p:sp>
    </p:spTree>
    <p:extLst>
      <p:ext uri="{BB962C8B-B14F-4D97-AF65-F5344CB8AC3E}">
        <p14:creationId xmlns:p14="http://schemas.microsoft.com/office/powerpoint/2010/main" val="206279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AC86885-8A3B-AB2F-2DC1-07A4DE113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210" y="990600"/>
            <a:ext cx="2783746" cy="41910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Hub from the Bottom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38EA36-BF30-434B-A120-FA70F4E5E5DF}"/>
              </a:ext>
            </a:extLst>
          </p:cNvPr>
          <p:cNvSpPr txBox="1"/>
          <p:nvPr/>
        </p:nvSpPr>
        <p:spPr>
          <a:xfrm>
            <a:off x="2971800" y="5684588"/>
            <a:ext cx="146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Speaker</a:t>
            </a:r>
          </a:p>
          <a:p>
            <a:r>
              <a:rPr lang="en-US" b="1" dirty="0">
                <a:solidFill>
                  <a:srgbClr val="0070C0"/>
                </a:solidFill>
              </a:rPr>
              <a:t>(Built-in)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DEE3C5-CBEE-3C46-9BD8-D79593C53629}"/>
              </a:ext>
            </a:extLst>
          </p:cNvPr>
          <p:cNvCxnSpPr>
            <a:cxnSpLocks/>
          </p:cNvCxnSpPr>
          <p:nvPr/>
        </p:nvCxnSpPr>
        <p:spPr>
          <a:xfrm flipV="1">
            <a:off x="3552831" y="4546912"/>
            <a:ext cx="13252" cy="10156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954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B778423C-01EF-9FE0-CB04-B11B5B2F1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4" y="3658300"/>
            <a:ext cx="1475544" cy="90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E51DCAC9-1048-9DCA-FAB4-1065EF5E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7210" y="4847669"/>
            <a:ext cx="1740969" cy="10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64380A0-CA93-81B4-5F1E-43963DB2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3739" y="3214356"/>
            <a:ext cx="1340872" cy="108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9B0F0FB-B31C-96EB-D274-88D9D0ECD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3578" y="4800820"/>
            <a:ext cx="1438373" cy="8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C75B474-2650-E975-E917-55A33178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382" y="5142339"/>
            <a:ext cx="1576988" cy="9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EA29F86-F01D-ED2F-AFEB-0FCF61E8D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477" y="5077410"/>
            <a:ext cx="1438371" cy="88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48B89-86AC-0026-7CE8-1DC0B9394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230" y="5046568"/>
            <a:ext cx="1592561" cy="98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FBD446-B79E-0DA2-FC74-98E79E7CF9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414084"/>
            <a:ext cx="5446975" cy="17940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85A822-2D1C-AA47-A43F-9A075C82DD61}"/>
              </a:ext>
            </a:extLst>
          </p:cNvPr>
          <p:cNvSpPr txBox="1"/>
          <p:nvPr/>
        </p:nvSpPr>
        <p:spPr>
          <a:xfrm>
            <a:off x="3783772" y="3446256"/>
            <a:ext cx="272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3.3 Volt ports, IN 1 and IN 2, required for Ranger and DHT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Hub from the side – input ports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308D3-9907-91B2-BC80-ECA3CC74E14F}"/>
              </a:ext>
            </a:extLst>
          </p:cNvPr>
          <p:cNvCxnSpPr>
            <a:cxnSpLocks/>
          </p:cNvCxnSpPr>
          <p:nvPr/>
        </p:nvCxnSpPr>
        <p:spPr>
          <a:xfrm flipH="1" flipV="1">
            <a:off x="3219421" y="3161008"/>
            <a:ext cx="500585" cy="6660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77852C-45CB-B7E1-ADD7-6AD877120FF1}"/>
              </a:ext>
            </a:extLst>
          </p:cNvPr>
          <p:cNvSpPr txBox="1"/>
          <p:nvPr/>
        </p:nvSpPr>
        <p:spPr>
          <a:xfrm>
            <a:off x="543974" y="830648"/>
            <a:ext cx="623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Input ports for external sensors with Grove connectors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3E81BB-4BC1-8251-6ECA-6A300A67CE51}"/>
              </a:ext>
            </a:extLst>
          </p:cNvPr>
          <p:cNvSpPr txBox="1"/>
          <p:nvPr/>
        </p:nvSpPr>
        <p:spPr>
          <a:xfrm>
            <a:off x="7780609" y="5864656"/>
            <a:ext cx="1057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Ranger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6710C2-4F06-6314-DBA3-3ADF1A6D8F6F}"/>
              </a:ext>
            </a:extLst>
          </p:cNvPr>
          <p:cNvSpPr txBox="1"/>
          <p:nvPr/>
        </p:nvSpPr>
        <p:spPr>
          <a:xfrm>
            <a:off x="5406694" y="5808663"/>
            <a:ext cx="167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Digital Temperature 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and Humidity (DHT)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A0C003-45DD-05F9-8973-B784DD81540E}"/>
              </a:ext>
            </a:extLst>
          </p:cNvPr>
          <p:cNvSpPr txBox="1"/>
          <p:nvPr/>
        </p:nvSpPr>
        <p:spPr>
          <a:xfrm>
            <a:off x="-24576" y="6038755"/>
            <a:ext cx="1311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Temperature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4B1736-D528-4347-AC6E-4A1202A3A1D7}"/>
              </a:ext>
            </a:extLst>
          </p:cNvPr>
          <p:cNvSpPr txBox="1"/>
          <p:nvPr/>
        </p:nvSpPr>
        <p:spPr>
          <a:xfrm>
            <a:off x="1628736" y="5993235"/>
            <a:ext cx="1311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Moisture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17A6C4-94E4-4EA2-581F-5159F59E99F8}"/>
              </a:ext>
            </a:extLst>
          </p:cNvPr>
          <p:cNvSpPr txBox="1"/>
          <p:nvPr/>
        </p:nvSpPr>
        <p:spPr>
          <a:xfrm>
            <a:off x="3480588" y="6000256"/>
            <a:ext cx="1112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Light Level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16B453-6B17-3D76-041F-7316827DED8B}"/>
              </a:ext>
            </a:extLst>
          </p:cNvPr>
          <p:cNvSpPr txBox="1"/>
          <p:nvPr/>
        </p:nvSpPr>
        <p:spPr>
          <a:xfrm>
            <a:off x="-16174" y="4495800"/>
            <a:ext cx="131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Magnetic Field (Hall Effect)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D95F64-18D8-5AD4-9C3E-49B0CB5CDB20}"/>
              </a:ext>
            </a:extLst>
          </p:cNvPr>
          <p:cNvSpPr txBox="1"/>
          <p:nvPr/>
        </p:nvSpPr>
        <p:spPr>
          <a:xfrm>
            <a:off x="7481386" y="4336066"/>
            <a:ext cx="1586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Vernier </a:t>
            </a:r>
            <a:r>
              <a:rPr lang="en-US" sz="1200" b="1" dirty="0" err="1">
                <a:solidFill>
                  <a:srgbClr val="0070C0"/>
                </a:solidFill>
              </a:rPr>
              <a:t>SensorLink</a:t>
            </a:r>
            <a:endParaRPr lang="en-US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Adaptor</a:t>
            </a:r>
          </a:p>
        </p:txBody>
      </p:sp>
    </p:spTree>
    <p:extLst>
      <p:ext uri="{BB962C8B-B14F-4D97-AF65-F5344CB8AC3E}">
        <p14:creationId xmlns:p14="http://schemas.microsoft.com/office/powerpoint/2010/main" val="1110668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60807CB2-F9AD-0DD4-FB6E-A51236B4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62" y="5024196"/>
            <a:ext cx="1476626" cy="90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FE21355-04F4-D79B-24CC-8F38ACB8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744" y="4791559"/>
            <a:ext cx="1610853" cy="99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0AA96D-CE7B-794D-37E8-736F522B8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958" y="4778549"/>
            <a:ext cx="1875499" cy="11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6E418D-350B-6F15-A4DD-9776837C6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4290" y="4997474"/>
            <a:ext cx="1720041" cy="105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B8FEE40-D256-F0F5-842E-6D4D9232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896" y="4581225"/>
            <a:ext cx="1556375" cy="9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631F3B4-B7C9-545B-028A-1E8D81F28F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208" y="1682237"/>
            <a:ext cx="5284932" cy="172923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Hub from the side – Output ports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308D3-9907-91B2-BC80-ECA3CC74E14F}"/>
              </a:ext>
            </a:extLst>
          </p:cNvPr>
          <p:cNvCxnSpPr>
            <a:cxnSpLocks/>
          </p:cNvCxnSpPr>
          <p:nvPr/>
        </p:nvCxnSpPr>
        <p:spPr>
          <a:xfrm flipV="1">
            <a:off x="4176253" y="3363373"/>
            <a:ext cx="867693" cy="5509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77852C-45CB-B7E1-ADD7-6AD877120FF1}"/>
              </a:ext>
            </a:extLst>
          </p:cNvPr>
          <p:cNvSpPr txBox="1"/>
          <p:nvPr/>
        </p:nvSpPr>
        <p:spPr>
          <a:xfrm>
            <a:off x="543974" y="830648"/>
            <a:ext cx="623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Output ports for external motors and other outputs with Grove connectors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917BE1-6899-9607-A3FE-EAE6AF660368}"/>
              </a:ext>
            </a:extLst>
          </p:cNvPr>
          <p:cNvSpPr txBox="1"/>
          <p:nvPr/>
        </p:nvSpPr>
        <p:spPr>
          <a:xfrm>
            <a:off x="2409482" y="3753201"/>
            <a:ext cx="1974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 Volt port, OUT 3,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required for motors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0013E-E35D-5D69-B1B5-052620467C86}"/>
              </a:ext>
            </a:extLst>
          </p:cNvPr>
          <p:cNvSpPr txBox="1"/>
          <p:nvPr/>
        </p:nvSpPr>
        <p:spPr>
          <a:xfrm>
            <a:off x="7312987" y="5783609"/>
            <a:ext cx="1678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Vibration Motor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D5BCE3-9192-68E8-99B5-C12A9697B9A0}"/>
              </a:ext>
            </a:extLst>
          </p:cNvPr>
          <p:cNvSpPr txBox="1"/>
          <p:nvPr/>
        </p:nvSpPr>
        <p:spPr>
          <a:xfrm>
            <a:off x="5812968" y="5942736"/>
            <a:ext cx="111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Continuous Servo Motor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BD6358-4C04-19F2-FB60-CECE0866E620}"/>
              </a:ext>
            </a:extLst>
          </p:cNvPr>
          <p:cNvSpPr txBox="1"/>
          <p:nvPr/>
        </p:nvSpPr>
        <p:spPr>
          <a:xfrm>
            <a:off x="2343796" y="6137704"/>
            <a:ext cx="931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Pump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4CCB3D-07E7-2C7C-6501-BEE20D021C08}"/>
              </a:ext>
            </a:extLst>
          </p:cNvPr>
          <p:cNvSpPr txBox="1"/>
          <p:nvPr/>
        </p:nvSpPr>
        <p:spPr>
          <a:xfrm>
            <a:off x="76200" y="5786451"/>
            <a:ext cx="1858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MOSFET controls power level to pump and other devices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87E516-3C88-A491-7A56-3C30EFF75B50}"/>
              </a:ext>
            </a:extLst>
          </p:cNvPr>
          <p:cNvSpPr txBox="1"/>
          <p:nvPr/>
        </p:nvSpPr>
        <p:spPr>
          <a:xfrm>
            <a:off x="3866600" y="6056768"/>
            <a:ext cx="1311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External LED</a:t>
            </a:r>
          </a:p>
        </p:txBody>
      </p:sp>
    </p:spTree>
    <p:extLst>
      <p:ext uri="{BB962C8B-B14F-4D97-AF65-F5344CB8AC3E}">
        <p14:creationId xmlns:p14="http://schemas.microsoft.com/office/powerpoint/2010/main" val="345759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CF6AAC4-5F89-6239-7099-3A561B8E9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60" y="4090626"/>
            <a:ext cx="1791748" cy="1545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8D3CFD-BB6F-A7FB-C532-B8FD12DE6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58" y="4863403"/>
            <a:ext cx="3345880" cy="1053596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4CC748-E13E-D59A-4517-BE95B4DA1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0" y="966232"/>
            <a:ext cx="5587998" cy="281532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sz="4000" dirty="0"/>
              <a:t>Hub from the Back – breadboard ports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DEE3C5-CBEE-3C46-9BD8-D79593C53629}"/>
              </a:ext>
            </a:extLst>
          </p:cNvPr>
          <p:cNvCxnSpPr>
            <a:cxnSpLocks/>
          </p:cNvCxnSpPr>
          <p:nvPr/>
        </p:nvCxnSpPr>
        <p:spPr>
          <a:xfrm flipV="1">
            <a:off x="1907727" y="1862382"/>
            <a:ext cx="1600201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308D3-9907-91B2-BC80-ECA3CC74E14F}"/>
              </a:ext>
            </a:extLst>
          </p:cNvPr>
          <p:cNvCxnSpPr>
            <a:cxnSpLocks/>
          </p:cNvCxnSpPr>
          <p:nvPr/>
        </p:nvCxnSpPr>
        <p:spPr>
          <a:xfrm flipV="1">
            <a:off x="5297540" y="3245642"/>
            <a:ext cx="0" cy="7167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77852C-45CB-B7E1-ADD7-6AD877120FF1}"/>
              </a:ext>
            </a:extLst>
          </p:cNvPr>
          <p:cNvSpPr txBox="1"/>
          <p:nvPr/>
        </p:nvSpPr>
        <p:spPr>
          <a:xfrm>
            <a:off x="4114800" y="3962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Breadboard ports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A8DB1B-BD4D-BAA0-2178-A2DAFAD0FC96}"/>
              </a:ext>
            </a:extLst>
          </p:cNvPr>
          <p:cNvSpPr txBox="1"/>
          <p:nvPr/>
        </p:nvSpPr>
        <p:spPr>
          <a:xfrm>
            <a:off x="76200" y="990600"/>
            <a:ext cx="213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USB Port (micro) connects to external batteries and wall socket.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Connects to computer for updating Hub firmware.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C0E51-E6AA-3C31-CA33-502AA37C959B}"/>
              </a:ext>
            </a:extLst>
          </p:cNvPr>
          <p:cNvSpPr txBox="1"/>
          <p:nvPr/>
        </p:nvSpPr>
        <p:spPr>
          <a:xfrm>
            <a:off x="866367" y="6060074"/>
            <a:ext cx="1012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RGB Array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43F8E9-A4A5-CA07-7B04-BAE1F4B2393D}"/>
              </a:ext>
            </a:extLst>
          </p:cNvPr>
          <p:cNvSpPr txBox="1"/>
          <p:nvPr/>
        </p:nvSpPr>
        <p:spPr>
          <a:xfrm>
            <a:off x="6837991" y="5652533"/>
            <a:ext cx="2121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Path to STEM Projects with breadboard </a:t>
            </a:r>
          </a:p>
        </p:txBody>
      </p:sp>
    </p:spTree>
    <p:extLst>
      <p:ext uri="{BB962C8B-B14F-4D97-AF65-F5344CB8AC3E}">
        <p14:creationId xmlns:p14="http://schemas.microsoft.com/office/powerpoint/2010/main" val="381196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5CAB2-35BD-FFFD-8272-731107A65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93" y="2003318"/>
            <a:ext cx="3179258" cy="4191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9F8C1-38DE-3CA8-DF31-62A1531E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56703">
            <a:off x="465761" y="5116474"/>
            <a:ext cx="4398638" cy="964943"/>
          </a:xfrm>
          <a:prstGeom prst="rect">
            <a:avLst/>
          </a:prstGeom>
        </p:spPr>
      </p:pic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19E877C-0D8D-E611-D714-29A8D2CDF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08" y="814093"/>
            <a:ext cx="3071152" cy="1800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Connecting the Hub to your calculator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814" y="3614232"/>
            <a:ext cx="2129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Plug B side of cable into USB B port of the Hub.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636760" y="4537562"/>
            <a:ext cx="277640" cy="7202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9C31B2-2496-E747-948A-6F44290A8A07}"/>
              </a:ext>
            </a:extLst>
          </p:cNvPr>
          <p:cNvSpPr txBox="1"/>
          <p:nvPr/>
        </p:nvSpPr>
        <p:spPr>
          <a:xfrm>
            <a:off x="1600200" y="589640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Unit-to-unit cable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740B07-BD52-1543-A948-86F1D1DEB03C}"/>
              </a:ext>
            </a:extLst>
          </p:cNvPr>
          <p:cNvCxnSpPr>
            <a:cxnSpLocks/>
          </p:cNvCxnSpPr>
          <p:nvPr/>
        </p:nvCxnSpPr>
        <p:spPr>
          <a:xfrm flipV="1">
            <a:off x="1883984" y="2383408"/>
            <a:ext cx="480981" cy="11651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5B05E6-0525-7A42-81F9-68A472B188B9}"/>
              </a:ext>
            </a:extLst>
          </p:cNvPr>
          <p:cNvSpPr txBox="1"/>
          <p:nvPr/>
        </p:nvSpPr>
        <p:spPr>
          <a:xfrm>
            <a:off x="3982400" y="3278461"/>
            <a:ext cx="222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Plug A side of cable into port on calculator.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EBAF58-4D33-0C47-A6AC-B5F396AC5791}"/>
              </a:ext>
            </a:extLst>
          </p:cNvPr>
          <p:cNvCxnSpPr>
            <a:cxnSpLocks/>
          </p:cNvCxnSpPr>
          <p:nvPr/>
        </p:nvCxnSpPr>
        <p:spPr>
          <a:xfrm flipH="1">
            <a:off x="4208838" y="4203049"/>
            <a:ext cx="403895" cy="10574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C7E2E78-2201-E046-B10C-8A9FBCB0AB08}"/>
              </a:ext>
            </a:extLst>
          </p:cNvPr>
          <p:cNvSpPr txBox="1"/>
          <p:nvPr/>
        </p:nvSpPr>
        <p:spPr>
          <a:xfrm>
            <a:off x="176455" y="335253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5F39B-BE14-5D4C-B9F1-F4745741E4D2}"/>
              </a:ext>
            </a:extLst>
          </p:cNvPr>
          <p:cNvSpPr txBox="1"/>
          <p:nvPr/>
        </p:nvSpPr>
        <p:spPr>
          <a:xfrm>
            <a:off x="5472806" y="282747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08C066-FB41-924B-AFE8-0F1A40F30B5D}"/>
              </a:ext>
            </a:extLst>
          </p:cNvPr>
          <p:cNvCxnSpPr>
            <a:cxnSpLocks/>
          </p:cNvCxnSpPr>
          <p:nvPr/>
        </p:nvCxnSpPr>
        <p:spPr>
          <a:xfrm>
            <a:off x="5915959" y="2935706"/>
            <a:ext cx="584113" cy="1173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5D2F6FE-0EF6-A01E-A212-829AA6FCE056}"/>
              </a:ext>
            </a:extLst>
          </p:cNvPr>
          <p:cNvSpPr txBox="1"/>
          <p:nvPr/>
        </p:nvSpPr>
        <p:spPr>
          <a:xfrm>
            <a:off x="3429000" y="904571"/>
            <a:ext cx="4173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Note: </a:t>
            </a:r>
            <a:r>
              <a:rPr lang="en-US" sz="1200" dirty="0">
                <a:solidFill>
                  <a:schemeClr val="tx2"/>
                </a:solidFill>
              </a:rPr>
              <a:t>The Hub is powered by the calculator. When the cables are connected the Hub goes through a brief “boot-up” process. During the boot-up the RGB LED displays a color that indicates the Hub firmware release, in this case, orange.</a:t>
            </a:r>
          </a:p>
        </p:txBody>
      </p:sp>
    </p:spTree>
    <p:extLst>
      <p:ext uri="{BB962C8B-B14F-4D97-AF65-F5344CB8AC3E}">
        <p14:creationId xmlns:p14="http://schemas.microsoft.com/office/powerpoint/2010/main" val="90061463"/>
      </p:ext>
    </p:extLst>
  </p:cSld>
  <p:clrMapOvr>
    <a:masterClrMapping/>
  </p:clrMapOvr>
</p:sld>
</file>

<file path=ppt/theme/theme1.xml><?xml version="1.0" encoding="utf-8"?>
<a:theme xmlns:a="http://schemas.openxmlformats.org/drawingml/2006/main" name="1_ET_new">
  <a:themeElements>
    <a:clrScheme name="Custom 1">
      <a:dk1>
        <a:srgbClr val="525252"/>
      </a:dk1>
      <a:lt1>
        <a:srgbClr val="FFFFFF"/>
      </a:lt1>
      <a:dk2>
        <a:srgbClr val="000000"/>
      </a:dk2>
      <a:lt2>
        <a:srgbClr val="FFFFFF"/>
      </a:lt2>
      <a:accent1>
        <a:srgbClr val="D1282E"/>
      </a:accent1>
      <a:accent2>
        <a:srgbClr val="363636"/>
      </a:accent2>
      <a:accent3>
        <a:srgbClr val="888888"/>
      </a:accent3>
      <a:accent4>
        <a:srgbClr val="8064A2"/>
      </a:accent4>
      <a:accent5>
        <a:srgbClr val="4BACC6"/>
      </a:accent5>
      <a:accent6>
        <a:srgbClr val="F79646"/>
      </a:accent6>
      <a:hlink>
        <a:srgbClr val="1973B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19306</TotalTime>
  <Words>3533</Words>
  <Application>Microsoft Macintosh PowerPoint</Application>
  <PresentationFormat>On-screen Show (4:3)</PresentationFormat>
  <Paragraphs>410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Lucida Grande</vt:lpstr>
      <vt:lpstr>1_ET_new</vt:lpstr>
      <vt:lpstr>Meet the TI-Innovator Hub  TI-84 Plus CE  TI-Basic</vt:lpstr>
      <vt:lpstr>Meet the TI-Innovator Hub</vt:lpstr>
      <vt:lpstr>PowerPoint Presentation</vt:lpstr>
      <vt:lpstr>Hub from the Front</vt:lpstr>
      <vt:lpstr>Hub from the Bottom</vt:lpstr>
      <vt:lpstr>Hub from the side – input ports</vt:lpstr>
      <vt:lpstr>Hub from the side – Output ports</vt:lpstr>
      <vt:lpstr>Hub from the Back – breadboard ports</vt:lpstr>
      <vt:lpstr>Connecting the Hub to your calculator</vt:lpstr>
      <vt:lpstr>Creating a new Hub Program</vt:lpstr>
      <vt:lpstr>Entering a Hub Program</vt:lpstr>
      <vt:lpstr>Running (Executing) a Hub Program</vt:lpstr>
      <vt:lpstr>Editing a Hub Program</vt:lpstr>
      <vt:lpstr>TI-Innovator Hub Menus</vt:lpstr>
      <vt:lpstr>Copying and Pasting a Line of Code</vt:lpstr>
      <vt:lpstr>Editing an existing Program File</vt:lpstr>
      <vt:lpstr>Copying/Replicating a TI-Basic Program File</vt:lpstr>
      <vt:lpstr>Entry and Edit Tips</vt:lpstr>
      <vt:lpstr>Color Outputs</vt:lpstr>
      <vt:lpstr>Set the color</vt:lpstr>
      <vt:lpstr>Create and  Name a Color</vt:lpstr>
      <vt:lpstr>Display a series of colors</vt:lpstr>
      <vt:lpstr>Turn the LED ON and OFF</vt:lpstr>
      <vt:lpstr>Blink the LED Repeatedly</vt:lpstr>
      <vt:lpstr>Sound Outputs</vt:lpstr>
      <vt:lpstr>Play a Sound Tone</vt:lpstr>
      <vt:lpstr>Find your favorite sound tone, and give it a name.</vt:lpstr>
      <vt:lpstr>Sound Frequencies and  Musical Notes</vt:lpstr>
      <vt:lpstr>Play musical notes</vt:lpstr>
      <vt:lpstr>Play the Notes of an Octave</vt:lpstr>
      <vt:lpstr>BRIGHTNESS (LIGHT Level) inputs</vt:lpstr>
      <vt:lpstr>Measure Brightness Level</vt:lpstr>
      <vt:lpstr>Control an RGB LED with Brightness Measurements</vt:lpstr>
      <vt:lpstr>Thank You  </vt:lpstr>
    </vt:vector>
  </TitlesOfParts>
  <Company>Texas Instruments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Coding to</dc:title>
  <dc:creator>Brown, Curtis</dc:creator>
  <cp:lastModifiedBy>David Santucci</cp:lastModifiedBy>
  <cp:revision>493</cp:revision>
  <dcterms:created xsi:type="dcterms:W3CDTF">2017-10-17T15:34:02Z</dcterms:created>
  <dcterms:modified xsi:type="dcterms:W3CDTF">2022-11-22T18:49:13Z</dcterms:modified>
</cp:coreProperties>
</file>