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8" r:id="rId3"/>
    <p:sldId id="299" r:id="rId4"/>
    <p:sldId id="289" r:id="rId5"/>
    <p:sldId id="291" r:id="rId6"/>
    <p:sldId id="292" r:id="rId7"/>
    <p:sldId id="286" r:id="rId8"/>
    <p:sldId id="296" r:id="rId9"/>
    <p:sldId id="293" r:id="rId10"/>
    <p:sldId id="297" r:id="rId11"/>
    <p:sldId id="294" r:id="rId12"/>
    <p:sldId id="263" r:id="rId13"/>
    <p:sldId id="295" r:id="rId14"/>
  </p:sldIdLst>
  <p:sldSz cx="9144000" cy="6858000" type="screen4x3"/>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8">
          <p15:clr>
            <a:srgbClr val="A4A3A4"/>
          </p15:clr>
        </p15:guide>
        <p15:guide id="3" pos="2880">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50000" autoAdjust="0"/>
  </p:normalViewPr>
  <p:slideViewPr>
    <p:cSldViewPr snapToGrid="0" snapToObjects="1">
      <p:cViewPr varScale="1">
        <p:scale>
          <a:sx n="116" d="100"/>
          <a:sy n="116" d="100"/>
        </p:scale>
        <p:origin x="1520" y="184"/>
      </p:cViewPr>
      <p:guideLst>
        <p:guide orient="horz" pos="2160"/>
        <p:guide pos="2878"/>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66D95505-30EB-034D-8CC2-1FDCB2382A73}" type="datetimeFigureOut">
              <a:rPr lang="en-US" smtClean="0"/>
              <a:t>1/31/19</a:t>
            </a:fld>
            <a:endParaRPr lang="en-US"/>
          </a:p>
        </p:txBody>
      </p:sp>
      <p:sp>
        <p:nvSpPr>
          <p:cNvPr id="4" name="Slide Image Placeholder 3"/>
          <p:cNvSpPr>
            <a:spLocks noGrp="1" noRot="1" noChangeAspect="1"/>
          </p:cNvSpPr>
          <p:nvPr>
            <p:ph type="sldImg" idx="2"/>
          </p:nvPr>
        </p:nvSpPr>
        <p:spPr>
          <a:xfrm>
            <a:off x="1325563" y="1846263"/>
            <a:ext cx="6645275" cy="498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108825"/>
            <a:ext cx="7435850" cy="5815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30325"/>
            <a:ext cx="4029075" cy="739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4030325"/>
            <a:ext cx="4029075" cy="739775"/>
          </a:xfrm>
          <a:prstGeom prst="rect">
            <a:avLst/>
          </a:prstGeom>
        </p:spPr>
        <p:txBody>
          <a:bodyPr vert="horz" lIns="91440" tIns="45720" rIns="91440" bIns="45720" rtlCol="0" anchor="b"/>
          <a:lstStyle>
            <a:lvl1pPr algn="r">
              <a:defRPr sz="1200"/>
            </a:lvl1pPr>
          </a:lstStyle>
          <a:p>
            <a:fld id="{3A8DA9CA-A4AE-4849-BC6E-82E784C7A29A}" type="slidenum">
              <a:rPr lang="en-US" smtClean="0"/>
              <a:t>‹#›</a:t>
            </a:fld>
            <a:endParaRPr lang="en-US"/>
          </a:p>
        </p:txBody>
      </p:sp>
    </p:spTree>
    <p:extLst>
      <p:ext uri="{BB962C8B-B14F-4D97-AF65-F5344CB8AC3E}">
        <p14:creationId xmlns:p14="http://schemas.microsoft.com/office/powerpoint/2010/main" val="3365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389A-0535-4EA2-8349-4584B00770D3}" type="slidenum">
              <a:rPr lang="en-US" smtClean="0"/>
              <a:t>3</a:t>
            </a:fld>
            <a:endParaRPr lang="en-US"/>
          </a:p>
        </p:txBody>
      </p:sp>
    </p:spTree>
    <p:extLst>
      <p:ext uri="{BB962C8B-B14F-4D97-AF65-F5344CB8AC3E}">
        <p14:creationId xmlns:p14="http://schemas.microsoft.com/office/powerpoint/2010/main" val="109217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8" y="1185865"/>
            <a:ext cx="4157663"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1185865"/>
            <a:ext cx="4157662"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31" y="2174876"/>
            <a:ext cx="4041775"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435100"/>
            <a:ext cx="3008313" cy="4691064"/>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9"/>
            <a:ext cx="54864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6" y="142876"/>
            <a:ext cx="2141537"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42876"/>
            <a:ext cx="6275388" cy="5735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7355571E-02C7-4909-A943-092A83DD3418}" type="slidenum">
              <a:rPr lang="en-US"/>
              <a:pPr>
                <a:defRPr/>
              </a:pPr>
              <a:t>‹#›</a:t>
            </a:fld>
            <a:endParaRPr lang="en-US"/>
          </a:p>
        </p:txBody>
      </p:sp>
      <p:grpSp>
        <p:nvGrpSpPr>
          <p:cNvPr id="10" name="Group 9"/>
          <p:cNvGrpSpPr/>
          <p:nvPr userDrawn="1"/>
        </p:nvGrpSpPr>
        <p:grpSpPr>
          <a:xfrm>
            <a:off x="0" y="6248400"/>
            <a:ext cx="8826500" cy="388620"/>
            <a:chOff x="0" y="6321425"/>
            <a:chExt cx="10591800" cy="466344"/>
          </a:xfrm>
        </p:grpSpPr>
        <p:sp>
          <p:nvSpPr>
            <p:cNvPr id="11" name="Rectangle 1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8" y="2"/>
            <a:ext cx="9136069" cy="6852052"/>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167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75720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43"/>
            <a:ext cx="9166281" cy="6874711"/>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8734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2111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27374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81" y="1048478"/>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grpSp>
        <p:nvGrpSpPr>
          <p:cNvPr id="12" name="Group 11"/>
          <p:cNvGrpSpPr/>
          <p:nvPr userDrawn="1"/>
        </p:nvGrpSpPr>
        <p:grpSpPr>
          <a:xfrm>
            <a:off x="0" y="6248400"/>
            <a:ext cx="8826500" cy="388620"/>
            <a:chOff x="0" y="6321425"/>
            <a:chExt cx="10591800" cy="466344"/>
          </a:xfrm>
        </p:grpSpPr>
        <p:sp>
          <p:nvSpPr>
            <p:cNvPr id="13" name="Rectangle 12"/>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6"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42886"/>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81" y="1058868"/>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6049963"/>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6248400"/>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19"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3" r:id="rId3"/>
    <p:sldLayoutId id="2147483725" r:id="rId4"/>
    <p:sldLayoutId id="2147483729" r:id="rId5"/>
    <p:sldLayoutId id="2147483727" r:id="rId6"/>
    <p:sldLayoutId id="214748372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resources.t3europe.eu/t3europe-home/?resource_id=189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education.ti.com/html/webhelp/EG_TI84PlusCECode/EN/index.html" TargetMode="External"/><Relationship Id="rId3" Type="http://schemas.openxmlformats.org/officeDocument/2006/relationships/hyperlink" Target="https://www.youtube.com/playlist?list=PL17Fe0ZmhCR-PAuv5pw85vxrtLu5YGeWl" TargetMode="External"/><Relationship Id="rId7" Type="http://schemas.openxmlformats.org/officeDocument/2006/relationships/hyperlink" Target="https://education.ti.com/html/webhelp/EG_Innovator/EN/content/eg_innovsys/resources/pdf/ti-innovator_hub_commands_en.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education.ti.com/html/webhelp/EG_Innovator/EN/index.html" TargetMode="External"/><Relationship Id="rId5" Type="http://schemas.openxmlformats.org/officeDocument/2006/relationships/hyperlink" Target="https://education.ti.com/en/activities/ti-codes/84/teacher-lounge" TargetMode="External"/><Relationship Id="rId4" Type="http://schemas.openxmlformats.org/officeDocument/2006/relationships/hyperlink" Target="https://education.ti.com/en/activities/ti-codes/84/10-minutes-innovato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resources.t3europe.eu/t3europe-home/?resource_id=1890"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t3europe.eu/t3europe-home/?resource_id=1890" TargetMode="External"/><Relationship Id="rId7" Type="http://schemas.openxmlformats.org/officeDocument/2006/relationships/image" Target="../media/image8.jp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t3europe.eu/t3europe-home/?resource_id=1890" TargetMode="External"/><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Innovator Hub_TI-84PlusC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34" y="3694065"/>
            <a:ext cx="2082390" cy="2239881"/>
          </a:xfrm>
          <a:prstGeom prst="rect">
            <a:avLst/>
          </a:prstGeom>
        </p:spPr>
      </p:pic>
      <p:sp>
        <p:nvSpPr>
          <p:cNvPr id="2" name="Title 1"/>
          <p:cNvSpPr>
            <a:spLocks noGrp="1"/>
          </p:cNvSpPr>
          <p:nvPr>
            <p:ph type="ctrTitle"/>
          </p:nvPr>
        </p:nvSpPr>
        <p:spPr>
          <a:xfrm>
            <a:off x="342900" y="1943110"/>
            <a:ext cx="8618220" cy="1470025"/>
          </a:xfrm>
        </p:spPr>
        <p:txBody>
          <a:bodyPr/>
          <a:lstStyle/>
          <a:p>
            <a:r>
              <a:rPr lang="en-US" sz="3200" dirty="0"/>
              <a:t>Introduction</a:t>
            </a:r>
            <a:br>
              <a:rPr lang="en-US" sz="3200" dirty="0"/>
            </a:br>
            <a:br>
              <a:rPr lang="en-US" sz="3200" dirty="0"/>
            </a:br>
            <a:r>
              <a:rPr lang="en-US" sz="3200" dirty="0"/>
              <a:t>Digital Mood Ring with TI-84 Plus CE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1</a:t>
            </a:fld>
            <a:endParaRPr lang="en-US"/>
          </a:p>
        </p:txBody>
      </p:sp>
      <p:pic>
        <p:nvPicPr>
          <p:cNvPr id="5" name="Picture 4"/>
          <p:cNvPicPr>
            <a:picLocks noChangeAspect="1"/>
          </p:cNvPicPr>
          <p:nvPr/>
        </p:nvPicPr>
        <p:blipFill>
          <a:blip r:embed="rId3"/>
          <a:stretch>
            <a:fillRect/>
          </a:stretch>
        </p:blipFill>
        <p:spPr>
          <a:xfrm>
            <a:off x="6598692" y="87163"/>
            <a:ext cx="2447141" cy="1758882"/>
          </a:xfrm>
          <a:prstGeom prst="rect">
            <a:avLst/>
          </a:prstGeom>
        </p:spPr>
      </p:pic>
      <p:sp>
        <p:nvSpPr>
          <p:cNvPr id="3" name="TextBox 2"/>
          <p:cNvSpPr txBox="1"/>
          <p:nvPr/>
        </p:nvSpPr>
        <p:spPr>
          <a:xfrm>
            <a:off x="3221934" y="3694065"/>
            <a:ext cx="5739186" cy="2062103"/>
          </a:xfrm>
          <a:prstGeom prst="rect">
            <a:avLst/>
          </a:prstGeom>
          <a:noFill/>
        </p:spPr>
        <p:txBody>
          <a:bodyPr wrap="square" rtlCol="0">
            <a:spAutoFit/>
          </a:bodyPr>
          <a:lstStyle/>
          <a:p>
            <a:r>
              <a:rPr lang="en-US" sz="1600" dirty="0"/>
              <a:t>Bring science and coding together (no coding experience necessary) while developing a mood ring! The science of color mixing is explored while determining the right body temperature thresholds.</a:t>
            </a:r>
          </a:p>
          <a:p>
            <a:endParaRPr lang="en-US" sz="1600" dirty="0"/>
          </a:p>
          <a:p>
            <a:r>
              <a:rPr lang="en-US" sz="1600" dirty="0"/>
              <a:t>The project includes variables, loops, conditional statements, Boolean operators and other fundamental concepts in programming </a:t>
            </a:r>
          </a:p>
        </p:txBody>
      </p:sp>
    </p:spTree>
    <p:extLst>
      <p:ext uri="{BB962C8B-B14F-4D97-AF65-F5344CB8AC3E}">
        <p14:creationId xmlns:p14="http://schemas.microsoft.com/office/powerpoint/2010/main" val="10916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A3EE-DA3D-F04A-8A1D-52C6616D3F86}"/>
              </a:ext>
            </a:extLst>
          </p:cNvPr>
          <p:cNvSpPr>
            <a:spLocks noGrp="1"/>
          </p:cNvSpPr>
          <p:nvPr>
            <p:ph type="title"/>
          </p:nvPr>
        </p:nvSpPr>
        <p:spPr/>
        <p:txBody>
          <a:bodyPr/>
          <a:lstStyle/>
          <a:p>
            <a:r>
              <a:rPr lang="en-US" dirty="0"/>
              <a:t>Defining your digital mood ring</a:t>
            </a:r>
          </a:p>
        </p:txBody>
      </p:sp>
      <p:sp>
        <p:nvSpPr>
          <p:cNvPr id="4" name="Slide Number Placeholder 3">
            <a:extLst>
              <a:ext uri="{FF2B5EF4-FFF2-40B4-BE49-F238E27FC236}">
                <a16:creationId xmlns:a16="http://schemas.microsoft.com/office/drawing/2014/main" id="{E41F76EA-054F-4543-BAFA-518C1A74B73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pic>
        <p:nvPicPr>
          <p:cNvPr id="6" name="Picture 5" descr="DMRtablewithoptions.jpeg">
            <a:extLst>
              <a:ext uri="{FF2B5EF4-FFF2-40B4-BE49-F238E27FC236}">
                <a16:creationId xmlns:a16="http://schemas.microsoft.com/office/drawing/2014/main" id="{C8FFFE2C-FDD9-B644-BF2E-B24CDC85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8601"/>
            <a:ext cx="9144000" cy="1678265"/>
          </a:xfrm>
          <a:prstGeom prst="rect">
            <a:avLst/>
          </a:prstGeom>
        </p:spPr>
      </p:pic>
      <p:grpSp>
        <p:nvGrpSpPr>
          <p:cNvPr id="19" name="Group 18">
            <a:extLst>
              <a:ext uri="{FF2B5EF4-FFF2-40B4-BE49-F238E27FC236}">
                <a16:creationId xmlns:a16="http://schemas.microsoft.com/office/drawing/2014/main" id="{A9874204-49B5-1D4B-89CF-DDEA4607FC35}"/>
              </a:ext>
            </a:extLst>
          </p:cNvPr>
          <p:cNvGrpSpPr/>
          <p:nvPr/>
        </p:nvGrpSpPr>
        <p:grpSpPr>
          <a:xfrm>
            <a:off x="0" y="1963389"/>
            <a:ext cx="9144000" cy="1678265"/>
            <a:chOff x="0" y="1539322"/>
            <a:chExt cx="9144000" cy="1678265"/>
          </a:xfrm>
        </p:grpSpPr>
        <p:pic>
          <p:nvPicPr>
            <p:cNvPr id="5" name="Picture 4" descr="DMRtablewithoptions.jpeg">
              <a:extLst>
                <a:ext uri="{FF2B5EF4-FFF2-40B4-BE49-F238E27FC236}">
                  <a16:creationId xmlns:a16="http://schemas.microsoft.com/office/drawing/2014/main" id="{10AD025C-3E61-D94A-80C3-C399B09AC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322"/>
              <a:ext cx="9144000" cy="1678265"/>
            </a:xfrm>
            <a:prstGeom prst="rect">
              <a:avLst/>
            </a:prstGeom>
          </p:spPr>
        </p:pic>
        <p:sp>
          <p:nvSpPr>
            <p:cNvPr id="7" name="Rectangle 6">
              <a:extLst>
                <a:ext uri="{FF2B5EF4-FFF2-40B4-BE49-F238E27FC236}">
                  <a16:creationId xmlns:a16="http://schemas.microsoft.com/office/drawing/2014/main" id="{FD2ED748-64FF-5243-94C3-F00EA7B65AEB}"/>
                </a:ext>
              </a:extLst>
            </p:cNvPr>
            <p:cNvSpPr/>
            <p:nvPr/>
          </p:nvSpPr>
          <p:spPr>
            <a:xfrm>
              <a:off x="2028825" y="2390586"/>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5E5CA3-0AC7-D248-9830-BD676235B532}"/>
                </a:ext>
              </a:extLst>
            </p:cNvPr>
            <p:cNvSpPr/>
            <p:nvPr/>
          </p:nvSpPr>
          <p:spPr>
            <a:xfrm>
              <a:off x="2016917" y="2628714"/>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79C49A-4E1A-FC44-B948-A6FF666DC34C}"/>
                </a:ext>
              </a:extLst>
            </p:cNvPr>
            <p:cNvSpPr/>
            <p:nvPr/>
          </p:nvSpPr>
          <p:spPr>
            <a:xfrm>
              <a:off x="2028825" y="2862398"/>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A23E4E-A14C-4847-BEBF-C174DBA8BC9F}"/>
                </a:ext>
              </a:extLst>
            </p:cNvPr>
            <p:cNvSpPr/>
            <p:nvPr/>
          </p:nvSpPr>
          <p:spPr>
            <a:xfrm>
              <a:off x="4536280"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25DC0-D00B-4145-9F37-9EC182C87817}"/>
                </a:ext>
              </a:extLst>
            </p:cNvPr>
            <p:cNvSpPr/>
            <p:nvPr/>
          </p:nvSpPr>
          <p:spPr>
            <a:xfrm>
              <a:off x="4531512"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E6B357-BFAF-FC41-95CF-584F463B79B7}"/>
                </a:ext>
              </a:extLst>
            </p:cNvPr>
            <p:cNvSpPr/>
            <p:nvPr/>
          </p:nvSpPr>
          <p:spPr>
            <a:xfrm>
              <a:off x="4531516" y="28571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3B7837-CC55-DD4D-ADFA-982213218445}"/>
                </a:ext>
              </a:extLst>
            </p:cNvPr>
            <p:cNvSpPr/>
            <p:nvPr/>
          </p:nvSpPr>
          <p:spPr>
            <a:xfrm>
              <a:off x="6341268" y="239800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5033F2-5A27-BD43-9B09-06157A1789F9}"/>
                </a:ext>
              </a:extLst>
            </p:cNvPr>
            <p:cNvSpPr/>
            <p:nvPr/>
          </p:nvSpPr>
          <p:spPr>
            <a:xfrm>
              <a:off x="6357937" y="262184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7EF53B-B14A-0F48-8192-EA0F8F583944}"/>
                </a:ext>
              </a:extLst>
            </p:cNvPr>
            <p:cNvSpPr/>
            <p:nvPr/>
          </p:nvSpPr>
          <p:spPr>
            <a:xfrm>
              <a:off x="6350794" y="2879021"/>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71C479-4625-F349-ACB7-6DEB418F29A0}"/>
                </a:ext>
              </a:extLst>
            </p:cNvPr>
            <p:cNvSpPr/>
            <p:nvPr/>
          </p:nvSpPr>
          <p:spPr>
            <a:xfrm>
              <a:off x="174623"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7B1A32-1059-4949-A785-85A59EEF9D66}"/>
                </a:ext>
              </a:extLst>
            </p:cNvPr>
            <p:cNvSpPr/>
            <p:nvPr/>
          </p:nvSpPr>
          <p:spPr>
            <a:xfrm>
              <a:off x="169858"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087B2-C93C-C34E-A9E9-8529EFFCE21A}"/>
                </a:ext>
              </a:extLst>
            </p:cNvPr>
            <p:cNvSpPr/>
            <p:nvPr/>
          </p:nvSpPr>
          <p:spPr>
            <a:xfrm>
              <a:off x="174623" y="2861891"/>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427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70537" y="-1"/>
            <a:ext cx="3573463" cy="6621137"/>
          </a:xfrm>
          <a:solidFill>
            <a:schemeClr val="bg1">
              <a:lumMod val="85000"/>
            </a:schemeClr>
          </a:solidFill>
        </p:spPr>
        <p:txBody>
          <a:bodyPr/>
          <a:lstStyle/>
          <a:p>
            <a:pPr marL="0" indent="0">
              <a:buNone/>
            </a:pPr>
            <a:r>
              <a:rPr lang="en-US" sz="1000" dirty="0"/>
              <a:t>Send("CONNECT TEMPERATURE 1 TO IN 1”)</a:t>
            </a:r>
          </a:p>
          <a:p>
            <a:pPr marL="0" indent="0">
              <a:buNone/>
            </a:pPr>
            <a:r>
              <a:rPr lang="en-US" sz="1000" dirty="0"/>
              <a:t>0</a:t>
            </a:r>
            <a:r>
              <a:rPr lang="en-US" sz="1000" dirty="0">
                <a:latin typeface="Wingdings"/>
                <a:ea typeface="Wingdings"/>
                <a:cs typeface="Wingdings"/>
                <a:sym typeface="Wingdings"/>
              </a:rPr>
              <a:t></a:t>
            </a:r>
            <a:r>
              <a:rPr lang="en-US" sz="1000" dirty="0">
                <a:sym typeface="Wingdings"/>
              </a:rPr>
              <a:t>K</a:t>
            </a:r>
            <a:endParaRPr lang="en-US" sz="1000" dirty="0"/>
          </a:p>
          <a:p>
            <a:pPr marL="0" indent="0">
              <a:buNone/>
            </a:pPr>
            <a:r>
              <a:rPr lang="en-US" sz="1000" dirty="0"/>
              <a:t>Output(8,1,”PRESS CLEAR TO QUIT”)</a:t>
            </a:r>
          </a:p>
          <a:p>
            <a:pPr marL="0" indent="0">
              <a:buNone/>
            </a:pPr>
            <a:r>
              <a:rPr lang="en-US" sz="1000" dirty="0"/>
              <a:t>While K≠45</a:t>
            </a:r>
          </a:p>
          <a:p>
            <a:pPr marL="0" indent="0">
              <a:buNone/>
            </a:pPr>
            <a:r>
              <a:rPr lang="en-US" sz="1000" dirty="0" err="1"/>
              <a:t>getKey</a:t>
            </a:r>
            <a:r>
              <a:rPr lang="en-US" sz="1000" dirty="0" err="1">
                <a:latin typeface="Wingdings"/>
                <a:ea typeface="Wingdings"/>
                <a:cs typeface="Wingdings"/>
                <a:sym typeface="Wingdings"/>
              </a:rPr>
              <a:t></a:t>
            </a:r>
            <a:r>
              <a:rPr lang="en-US" sz="1000" dirty="0" err="1">
                <a:sym typeface="Wingdings"/>
              </a:rPr>
              <a:t>K</a:t>
            </a:r>
            <a:endParaRPr lang="en-US" sz="1000" dirty="0"/>
          </a:p>
          <a:p>
            <a:pPr marL="0" indent="0">
              <a:buNone/>
            </a:pPr>
            <a:r>
              <a:rPr lang="en-US" sz="1000" dirty="0"/>
              <a:t>Send("READ TEMPERATURE 1”)</a:t>
            </a:r>
          </a:p>
          <a:p>
            <a:pPr marL="0" indent="0">
              <a:buNone/>
            </a:pPr>
            <a:r>
              <a:rPr lang="en-US" sz="1000" dirty="0"/>
              <a:t>Get(T)</a:t>
            </a:r>
          </a:p>
          <a:p>
            <a:pPr marL="0" indent="0">
              <a:buNone/>
            </a:pPr>
            <a:r>
              <a:rPr lang="en-US" sz="1000" dirty="0"/>
              <a:t>Output(4,1,”TEMP(°C)= ”)</a:t>
            </a:r>
          </a:p>
          <a:p>
            <a:pPr marL="0" indent="0">
              <a:buNone/>
            </a:pPr>
            <a:r>
              <a:rPr lang="en-US" sz="1000" dirty="0"/>
              <a:t>Output(4,11,T)</a:t>
            </a:r>
          </a:p>
          <a:p>
            <a:pPr marL="0" indent="0">
              <a:buNone/>
            </a:pPr>
            <a:r>
              <a:rPr lang="en-US" sz="1000" dirty="0"/>
              <a:t>If </a:t>
            </a:r>
            <a:r>
              <a:rPr lang="en-US" sz="1000" i="1" dirty="0"/>
              <a:t>T</a:t>
            </a:r>
            <a:r>
              <a:rPr lang="en-US" sz="1000" dirty="0"/>
              <a:t>&lt;24 </a:t>
            </a:r>
          </a:p>
          <a:p>
            <a:pPr marL="0" indent="0">
              <a:buNone/>
            </a:pPr>
            <a:r>
              <a:rPr lang="en-US" sz="1000" dirty="0"/>
              <a:t>Then</a:t>
            </a:r>
          </a:p>
          <a:p>
            <a:pPr marL="0" indent="0">
              <a:buNone/>
            </a:pPr>
            <a:r>
              <a:rPr lang="en-US" sz="1000" dirty="0"/>
              <a:t>Send("SET COLOR 0 0 0”)</a:t>
            </a:r>
          </a:p>
          <a:p>
            <a:pPr marL="0" indent="0">
              <a:buNone/>
            </a:pPr>
            <a:r>
              <a:rPr lang="en-US" sz="1000" dirty="0"/>
              <a:t>Output(5,1,”YOU ARE STRESSED”)</a:t>
            </a:r>
          </a:p>
          <a:p>
            <a:pPr marL="0" indent="0">
              <a:buNone/>
            </a:pPr>
            <a:r>
              <a:rPr lang="en-US" sz="1000" dirty="0"/>
              <a:t>End</a:t>
            </a:r>
          </a:p>
          <a:p>
            <a:pPr marL="0" indent="0">
              <a:buNone/>
            </a:pPr>
            <a:r>
              <a:rPr lang="en-US" sz="1000" dirty="0"/>
              <a:t>If T≥24 and T&lt;26 </a:t>
            </a:r>
          </a:p>
          <a:p>
            <a:pPr marL="0" indent="0">
              <a:buNone/>
            </a:pPr>
            <a:r>
              <a:rPr lang="en-US" sz="1000" dirty="0"/>
              <a:t>Then</a:t>
            </a:r>
          </a:p>
          <a:p>
            <a:pPr marL="0" indent="0">
              <a:buNone/>
            </a:pPr>
            <a:r>
              <a:rPr lang="en-US" sz="1000" dirty="0"/>
              <a:t>Send("SET COLOR 255 0 0”)</a:t>
            </a:r>
          </a:p>
          <a:p>
            <a:pPr marL="0" indent="0">
              <a:buNone/>
            </a:pPr>
            <a:r>
              <a:rPr lang="en-US" sz="1000" dirty="0"/>
              <a:t>Output(5,1,”YOU ARE NERVOUS ”)</a:t>
            </a:r>
          </a:p>
          <a:p>
            <a:pPr marL="0" indent="0">
              <a:buNone/>
            </a:pPr>
            <a:r>
              <a:rPr lang="en-US" sz="1000" dirty="0"/>
              <a:t>End</a:t>
            </a:r>
          </a:p>
          <a:p>
            <a:pPr marL="0" indent="0">
              <a:buNone/>
            </a:pPr>
            <a:r>
              <a:rPr lang="en-US" sz="1000" dirty="0"/>
              <a:t>If T≥26 </a:t>
            </a:r>
          </a:p>
          <a:p>
            <a:pPr marL="0" indent="0">
              <a:buNone/>
            </a:pPr>
            <a:r>
              <a:rPr lang="en-US" sz="1000" dirty="0"/>
              <a:t>Then</a:t>
            </a:r>
          </a:p>
          <a:p>
            <a:pPr marL="0" indent="0">
              <a:buNone/>
            </a:pPr>
            <a:r>
              <a:rPr lang="en-US" sz="1000" dirty="0"/>
              <a:t>Send "SET COLOR 255 0 255”</a:t>
            </a:r>
          </a:p>
          <a:p>
            <a:pPr marL="0" indent="0">
              <a:buNone/>
            </a:pPr>
            <a:r>
              <a:rPr lang="en-US" sz="1000" dirty="0"/>
              <a:t>Output(5,1,”YOU ARE CALM    ”)</a:t>
            </a:r>
          </a:p>
          <a:p>
            <a:pPr marL="0" indent="0">
              <a:buNone/>
            </a:pPr>
            <a:r>
              <a:rPr lang="en-US" sz="1000" dirty="0"/>
              <a:t>End</a:t>
            </a:r>
          </a:p>
          <a:p>
            <a:pPr marL="0" indent="0">
              <a:buNone/>
            </a:pPr>
            <a:r>
              <a:rPr lang="en-US" sz="1000" dirty="0"/>
              <a:t>Wait 0.5</a:t>
            </a:r>
          </a:p>
          <a:p>
            <a:pPr marL="0" indent="0">
              <a:buNone/>
            </a:pPr>
            <a:r>
              <a:rPr lang="en-US" sz="1000" dirty="0" err="1"/>
              <a:t>EndWhile</a:t>
            </a:r>
            <a:endParaRPr lang="en-US" sz="1000" dirty="0"/>
          </a:p>
          <a:p>
            <a:pPr marL="0" indent="0">
              <a:buNone/>
            </a:pPr>
            <a:r>
              <a:rPr lang="en-US" sz="10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11</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TI-84 Plus CE</a:t>
            </a:r>
            <a:br>
              <a:rPr lang="en-US" sz="1800" dirty="0"/>
            </a:br>
            <a:r>
              <a:rPr lang="en-US" sz="1800" dirty="0"/>
              <a:t>Simple Example Program</a:t>
            </a:r>
          </a:p>
        </p:txBody>
      </p:sp>
    </p:spTree>
    <p:extLst>
      <p:ext uri="{BB962C8B-B14F-4D97-AF65-F5344CB8AC3E}">
        <p14:creationId xmlns:p14="http://schemas.microsoft.com/office/powerpoint/2010/main" val="2828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12</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TI-84 Plus CE</a:t>
            </a:r>
            <a:br>
              <a:rPr lang="en-US" sz="1800" dirty="0"/>
            </a:br>
            <a:r>
              <a:rPr lang="en-US" sz="1800" dirty="0"/>
              <a:t>Simple Example Program</a:t>
            </a:r>
          </a:p>
        </p:txBody>
      </p:sp>
      <p:sp>
        <p:nvSpPr>
          <p:cNvPr id="7" name="Left Bracket 6"/>
          <p:cNvSpPr/>
          <p:nvPr/>
        </p:nvSpPr>
        <p:spPr>
          <a:xfrm>
            <a:off x="4906847" y="160020"/>
            <a:ext cx="304800" cy="477569"/>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 name="Left Bracket 7"/>
          <p:cNvSpPr/>
          <p:nvPr/>
        </p:nvSpPr>
        <p:spPr>
          <a:xfrm>
            <a:off x="3670183" y="799561"/>
            <a:ext cx="1439863" cy="5150114"/>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TextBox 8"/>
          <p:cNvSpPr txBox="1"/>
          <p:nvPr/>
        </p:nvSpPr>
        <p:spPr>
          <a:xfrm>
            <a:off x="3916247" y="175923"/>
            <a:ext cx="888999" cy="307777"/>
          </a:xfrm>
          <a:prstGeom prst="rect">
            <a:avLst/>
          </a:prstGeom>
          <a:noFill/>
        </p:spPr>
        <p:txBody>
          <a:bodyPr wrap="square" rtlCol="0">
            <a:spAutoFit/>
          </a:bodyPr>
          <a:lstStyle/>
          <a:p>
            <a:r>
              <a:rPr lang="en-US" sz="1400" b="1" dirty="0"/>
              <a:t>Setup</a:t>
            </a:r>
            <a:endParaRPr lang="en-US" sz="1400" dirty="0"/>
          </a:p>
        </p:txBody>
      </p:sp>
      <p:sp>
        <p:nvSpPr>
          <p:cNvPr id="10" name="Left Bracket 9"/>
          <p:cNvSpPr/>
          <p:nvPr/>
        </p:nvSpPr>
        <p:spPr>
          <a:xfrm>
            <a:off x="4887559" y="6179301"/>
            <a:ext cx="304800" cy="206376"/>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1" name="TextBox 10"/>
          <p:cNvSpPr txBox="1"/>
          <p:nvPr/>
        </p:nvSpPr>
        <p:spPr>
          <a:xfrm>
            <a:off x="2501784" y="2927358"/>
            <a:ext cx="1325563" cy="307777"/>
          </a:xfrm>
          <a:prstGeom prst="rect">
            <a:avLst/>
          </a:prstGeom>
          <a:noFill/>
        </p:spPr>
        <p:txBody>
          <a:bodyPr wrap="square" rtlCol="0">
            <a:spAutoFit/>
          </a:bodyPr>
          <a:lstStyle/>
          <a:p>
            <a:r>
              <a:rPr lang="en-US" sz="1400" b="1" dirty="0"/>
              <a:t>While Loop</a:t>
            </a:r>
          </a:p>
        </p:txBody>
      </p:sp>
      <p:sp>
        <p:nvSpPr>
          <p:cNvPr id="12" name="TextBox 11"/>
          <p:cNvSpPr txBox="1"/>
          <p:nvPr/>
        </p:nvSpPr>
        <p:spPr>
          <a:xfrm>
            <a:off x="3738447" y="6102450"/>
            <a:ext cx="1066799" cy="307777"/>
          </a:xfrm>
          <a:prstGeom prst="rect">
            <a:avLst/>
          </a:prstGeom>
          <a:noFill/>
        </p:spPr>
        <p:txBody>
          <a:bodyPr wrap="square" rtlCol="0">
            <a:spAutoFit/>
          </a:bodyPr>
          <a:lstStyle/>
          <a:p>
            <a:r>
              <a:rPr lang="en-US" sz="1400" b="1" dirty="0"/>
              <a:t>Clean up</a:t>
            </a:r>
            <a:endParaRPr lang="en-US" sz="1400" dirty="0"/>
          </a:p>
        </p:txBody>
      </p:sp>
      <p:sp>
        <p:nvSpPr>
          <p:cNvPr id="13" name="Left Bracket 12"/>
          <p:cNvSpPr/>
          <p:nvPr/>
        </p:nvSpPr>
        <p:spPr>
          <a:xfrm>
            <a:off x="4906847" y="1040576"/>
            <a:ext cx="304800" cy="582063"/>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TextBox 13"/>
          <p:cNvSpPr txBox="1"/>
          <p:nvPr/>
        </p:nvSpPr>
        <p:spPr>
          <a:xfrm>
            <a:off x="4017848" y="1147356"/>
            <a:ext cx="888999" cy="307777"/>
          </a:xfrm>
          <a:prstGeom prst="rect">
            <a:avLst/>
          </a:prstGeom>
          <a:noFill/>
        </p:spPr>
        <p:txBody>
          <a:bodyPr wrap="square" rtlCol="0">
            <a:spAutoFit/>
          </a:bodyPr>
          <a:lstStyle/>
          <a:p>
            <a:r>
              <a:rPr lang="en-US" sz="1400" b="1" dirty="0"/>
              <a:t>Inputs</a:t>
            </a:r>
            <a:endParaRPr lang="en-US" sz="1400" dirty="0"/>
          </a:p>
        </p:txBody>
      </p:sp>
      <p:sp>
        <p:nvSpPr>
          <p:cNvPr id="15" name="Left Bracket 14"/>
          <p:cNvSpPr/>
          <p:nvPr/>
        </p:nvSpPr>
        <p:spPr>
          <a:xfrm>
            <a:off x="4906847" y="1768978"/>
            <a:ext cx="203199" cy="3816191"/>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TextBox 15"/>
          <p:cNvSpPr txBox="1"/>
          <p:nvPr/>
        </p:nvSpPr>
        <p:spPr>
          <a:xfrm>
            <a:off x="3916247" y="3081246"/>
            <a:ext cx="888999" cy="307777"/>
          </a:xfrm>
          <a:prstGeom prst="rect">
            <a:avLst/>
          </a:prstGeom>
          <a:noFill/>
        </p:spPr>
        <p:txBody>
          <a:bodyPr wrap="square" rtlCol="0">
            <a:spAutoFit/>
          </a:bodyPr>
          <a:lstStyle/>
          <a:p>
            <a:r>
              <a:rPr lang="en-US" sz="1400" b="1" dirty="0"/>
              <a:t>Outputs</a:t>
            </a:r>
            <a:endParaRPr lang="en-US" sz="1400" dirty="0"/>
          </a:p>
        </p:txBody>
      </p:sp>
      <p:sp>
        <p:nvSpPr>
          <p:cNvPr id="17" name="Content Placeholder 2"/>
          <p:cNvSpPr>
            <a:spLocks noGrp="1"/>
          </p:cNvSpPr>
          <p:nvPr>
            <p:ph sz="half" idx="1"/>
          </p:nvPr>
        </p:nvSpPr>
        <p:spPr>
          <a:xfrm>
            <a:off x="5570537" y="-1"/>
            <a:ext cx="3573463" cy="6566053"/>
          </a:xfrm>
          <a:solidFill>
            <a:schemeClr val="bg1">
              <a:lumMod val="85000"/>
            </a:schemeClr>
          </a:solidFill>
        </p:spPr>
        <p:txBody>
          <a:bodyPr/>
          <a:lstStyle/>
          <a:p>
            <a:pPr marL="0" indent="0">
              <a:buNone/>
            </a:pPr>
            <a:r>
              <a:rPr lang="en-US" sz="1000" dirty="0"/>
              <a:t>Send("CONNECT TEMPERATURE 1 TO IN 1”)</a:t>
            </a:r>
          </a:p>
          <a:p>
            <a:pPr marL="0" indent="0">
              <a:buNone/>
            </a:pPr>
            <a:r>
              <a:rPr lang="en-US" sz="1000" dirty="0"/>
              <a:t>0</a:t>
            </a:r>
            <a:r>
              <a:rPr lang="en-US" sz="1000" dirty="0">
                <a:latin typeface="Wingdings"/>
                <a:ea typeface="Wingdings"/>
                <a:cs typeface="Wingdings"/>
                <a:sym typeface="Wingdings"/>
              </a:rPr>
              <a:t></a:t>
            </a:r>
            <a:r>
              <a:rPr lang="en-US" sz="1000" dirty="0">
                <a:sym typeface="Wingdings"/>
              </a:rPr>
              <a:t>K</a:t>
            </a:r>
            <a:endParaRPr lang="en-US" sz="1000" dirty="0"/>
          </a:p>
          <a:p>
            <a:pPr marL="0" indent="0">
              <a:buNone/>
            </a:pPr>
            <a:r>
              <a:rPr lang="en-US" sz="1000" dirty="0"/>
              <a:t>Output(8,1,”PRESS CLEAR TO QUIT”)</a:t>
            </a:r>
          </a:p>
          <a:p>
            <a:pPr marL="0" indent="0">
              <a:buNone/>
            </a:pPr>
            <a:r>
              <a:rPr lang="en-US" sz="1000" dirty="0"/>
              <a:t>While K≠45</a:t>
            </a:r>
          </a:p>
          <a:p>
            <a:pPr marL="0" indent="0">
              <a:buNone/>
            </a:pPr>
            <a:r>
              <a:rPr lang="en-US" sz="1000" dirty="0" err="1"/>
              <a:t>getKey</a:t>
            </a:r>
            <a:r>
              <a:rPr lang="en-US" sz="1000" dirty="0" err="1">
                <a:latin typeface="Wingdings"/>
                <a:ea typeface="Wingdings"/>
                <a:cs typeface="Wingdings"/>
                <a:sym typeface="Wingdings"/>
              </a:rPr>
              <a:t></a:t>
            </a:r>
            <a:r>
              <a:rPr lang="en-US" sz="1000" dirty="0" err="1">
                <a:sym typeface="Wingdings"/>
              </a:rPr>
              <a:t>K</a:t>
            </a:r>
            <a:endParaRPr lang="en-US" sz="1000" dirty="0"/>
          </a:p>
          <a:p>
            <a:pPr marL="0" indent="0">
              <a:buNone/>
            </a:pPr>
            <a:r>
              <a:rPr lang="en-US" sz="1000" dirty="0"/>
              <a:t>Send("READ TEMPERATURE 1”)</a:t>
            </a:r>
          </a:p>
          <a:p>
            <a:pPr marL="0" indent="0">
              <a:buNone/>
            </a:pPr>
            <a:r>
              <a:rPr lang="en-US" sz="1000" dirty="0"/>
              <a:t>Get(T)</a:t>
            </a:r>
          </a:p>
          <a:p>
            <a:pPr marL="0" indent="0">
              <a:buNone/>
            </a:pPr>
            <a:r>
              <a:rPr lang="en-US" sz="1000" dirty="0"/>
              <a:t>Output(4,1,”TEMP(°C)= ”)</a:t>
            </a:r>
          </a:p>
          <a:p>
            <a:pPr marL="0" indent="0">
              <a:buNone/>
            </a:pPr>
            <a:r>
              <a:rPr lang="en-US" sz="1000" dirty="0"/>
              <a:t>Output(4,11,T)</a:t>
            </a:r>
          </a:p>
          <a:p>
            <a:pPr marL="0" indent="0">
              <a:buNone/>
            </a:pPr>
            <a:r>
              <a:rPr lang="en-US" sz="1000" dirty="0"/>
              <a:t>If </a:t>
            </a:r>
            <a:r>
              <a:rPr lang="en-US" sz="1000" i="1" dirty="0"/>
              <a:t>T</a:t>
            </a:r>
            <a:r>
              <a:rPr lang="en-US" sz="1000" dirty="0"/>
              <a:t>&lt;24 </a:t>
            </a:r>
          </a:p>
          <a:p>
            <a:pPr marL="0" indent="0">
              <a:buNone/>
            </a:pPr>
            <a:r>
              <a:rPr lang="en-US" sz="1000" dirty="0"/>
              <a:t>Then</a:t>
            </a:r>
          </a:p>
          <a:p>
            <a:pPr marL="0" indent="0">
              <a:buNone/>
            </a:pPr>
            <a:r>
              <a:rPr lang="en-US" sz="1000" dirty="0"/>
              <a:t>Send("SET COLOR 0 0 0”)</a:t>
            </a:r>
          </a:p>
          <a:p>
            <a:pPr marL="0" indent="0">
              <a:buNone/>
            </a:pPr>
            <a:r>
              <a:rPr lang="en-US" sz="1000" dirty="0"/>
              <a:t>Output(5,1,”YOU ARE STRESSED”)</a:t>
            </a:r>
          </a:p>
          <a:p>
            <a:pPr marL="0" indent="0">
              <a:buNone/>
            </a:pPr>
            <a:r>
              <a:rPr lang="en-US" sz="1000" dirty="0"/>
              <a:t>End</a:t>
            </a:r>
          </a:p>
          <a:p>
            <a:pPr marL="0" indent="0">
              <a:buNone/>
            </a:pPr>
            <a:r>
              <a:rPr lang="en-US" sz="1000" dirty="0"/>
              <a:t>If T≥24 and T&lt;26 </a:t>
            </a:r>
          </a:p>
          <a:p>
            <a:pPr marL="0" indent="0">
              <a:buNone/>
            </a:pPr>
            <a:r>
              <a:rPr lang="en-US" sz="1000" dirty="0"/>
              <a:t>Then</a:t>
            </a:r>
          </a:p>
          <a:p>
            <a:pPr marL="0" indent="0">
              <a:buNone/>
            </a:pPr>
            <a:r>
              <a:rPr lang="en-US" sz="1000" dirty="0"/>
              <a:t>Send("SET COLOR 255 0 0”)</a:t>
            </a:r>
          </a:p>
          <a:p>
            <a:pPr marL="0" indent="0">
              <a:buNone/>
            </a:pPr>
            <a:r>
              <a:rPr lang="en-US" sz="1000" dirty="0"/>
              <a:t>Output(5,1,”YOU ARE NERVOUS ”)</a:t>
            </a:r>
          </a:p>
          <a:p>
            <a:pPr marL="0" indent="0">
              <a:buNone/>
            </a:pPr>
            <a:r>
              <a:rPr lang="en-US" sz="1000" dirty="0"/>
              <a:t>End</a:t>
            </a:r>
          </a:p>
          <a:p>
            <a:pPr marL="0" indent="0">
              <a:buNone/>
            </a:pPr>
            <a:r>
              <a:rPr lang="en-US" sz="1000" dirty="0"/>
              <a:t>If T≥26 </a:t>
            </a:r>
          </a:p>
          <a:p>
            <a:pPr marL="0" indent="0">
              <a:buNone/>
            </a:pPr>
            <a:r>
              <a:rPr lang="en-US" sz="1000" dirty="0"/>
              <a:t>Then</a:t>
            </a:r>
          </a:p>
          <a:p>
            <a:pPr marL="0" indent="0">
              <a:buNone/>
            </a:pPr>
            <a:r>
              <a:rPr lang="en-US" sz="1000" dirty="0"/>
              <a:t>Send "SET COLOR 255 0 255”</a:t>
            </a:r>
          </a:p>
          <a:p>
            <a:pPr marL="0" indent="0">
              <a:buNone/>
            </a:pPr>
            <a:r>
              <a:rPr lang="en-US" sz="1000" dirty="0"/>
              <a:t>Output(5,1,”YOU ARE CALM    ”)</a:t>
            </a:r>
          </a:p>
          <a:p>
            <a:pPr marL="0" indent="0">
              <a:buNone/>
            </a:pPr>
            <a:r>
              <a:rPr lang="en-US" sz="1000" dirty="0"/>
              <a:t>End</a:t>
            </a:r>
          </a:p>
          <a:p>
            <a:pPr marL="0" indent="0">
              <a:buNone/>
            </a:pPr>
            <a:r>
              <a:rPr lang="en-US" sz="1000" dirty="0"/>
              <a:t>Wait 0.5</a:t>
            </a:r>
          </a:p>
          <a:p>
            <a:pPr marL="0" indent="0">
              <a:buNone/>
            </a:pPr>
            <a:r>
              <a:rPr lang="en-US" sz="1000" dirty="0" err="1"/>
              <a:t>EndWhile</a:t>
            </a:r>
            <a:endParaRPr lang="en-US" sz="1000" dirty="0"/>
          </a:p>
          <a:p>
            <a:pPr marL="0" indent="0">
              <a:buNone/>
            </a:pPr>
            <a:r>
              <a:rPr lang="en-US" sz="10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11797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Innovator Hub_TI-84PlusC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34" y="3929225"/>
            <a:ext cx="2082390" cy="2239881"/>
          </a:xfrm>
          <a:prstGeom prst="rect">
            <a:avLst/>
          </a:prstGeom>
        </p:spPr>
      </p:pic>
      <p:sp>
        <p:nvSpPr>
          <p:cNvPr id="2" name="Title 1"/>
          <p:cNvSpPr>
            <a:spLocks noGrp="1"/>
          </p:cNvSpPr>
          <p:nvPr>
            <p:ph type="ctrTitle"/>
          </p:nvPr>
        </p:nvSpPr>
        <p:spPr>
          <a:xfrm>
            <a:off x="342900" y="2190028"/>
            <a:ext cx="8618220" cy="1470025"/>
          </a:xfrm>
        </p:spPr>
        <p:txBody>
          <a:bodyPr/>
          <a:lstStyle/>
          <a:p>
            <a:r>
              <a:rPr lang="en-US" sz="3200" dirty="0"/>
              <a:t>On to the final challenge</a:t>
            </a:r>
            <a:br>
              <a:rPr lang="en-US" sz="3200" dirty="0"/>
            </a:br>
            <a:br>
              <a:rPr lang="en-US" sz="3200" dirty="0"/>
            </a:br>
            <a:r>
              <a:rPr lang="en-US" sz="3200" dirty="0"/>
              <a:t>Digital Mood Ring with TI-84 Plus CE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13</a:t>
            </a:fld>
            <a:endParaRPr lang="en-US"/>
          </a:p>
        </p:txBody>
      </p:sp>
      <p:pic>
        <p:nvPicPr>
          <p:cNvPr id="5" name="Picture 4"/>
          <p:cNvPicPr>
            <a:picLocks noChangeAspect="1"/>
          </p:cNvPicPr>
          <p:nvPr/>
        </p:nvPicPr>
        <p:blipFill>
          <a:blip r:embed="rId3"/>
          <a:stretch>
            <a:fillRect/>
          </a:stretch>
        </p:blipFill>
        <p:spPr>
          <a:xfrm>
            <a:off x="6338037" y="151835"/>
            <a:ext cx="2623083" cy="1885341"/>
          </a:xfrm>
          <a:prstGeom prst="rect">
            <a:avLst/>
          </a:prstGeom>
        </p:spPr>
      </p:pic>
      <p:sp>
        <p:nvSpPr>
          <p:cNvPr id="8" name="Rectangle 7">
            <a:hlinkClick r:id="rId4"/>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/2GBIsUN</a:t>
            </a:r>
          </a:p>
        </p:txBody>
      </p:sp>
    </p:spTree>
    <p:extLst>
      <p:ext uri="{BB962C8B-B14F-4D97-AF65-F5344CB8AC3E}">
        <p14:creationId xmlns:p14="http://schemas.microsoft.com/office/powerpoint/2010/main" val="331612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Path for TI-Innovator™ Projects</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2</a:t>
            </a:fld>
            <a:endParaRPr lang="en-US"/>
          </a:p>
        </p:txBody>
      </p:sp>
      <p:sp>
        <p:nvSpPr>
          <p:cNvPr id="5" name="Right Arrow 4"/>
          <p:cNvSpPr/>
          <p:nvPr/>
        </p:nvSpPr>
        <p:spPr>
          <a:xfrm>
            <a:off x="2434166" y="2459333"/>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47036" y="2451296"/>
            <a:ext cx="2222183" cy="830997"/>
          </a:xfrm>
          <a:prstGeom prst="rect">
            <a:avLst/>
          </a:prstGeom>
          <a:solidFill>
            <a:schemeClr val="tx2">
              <a:lumMod val="40000"/>
              <a:lumOff val="60000"/>
            </a:schemeClr>
          </a:solidFill>
        </p:spPr>
        <p:txBody>
          <a:bodyPr wrap="none" rtlCol="0">
            <a:spAutoFit/>
          </a:bodyPr>
          <a:lstStyle/>
          <a:p>
            <a:pPr algn="ctr"/>
            <a:r>
              <a:rPr lang="en-US" sz="1600" dirty="0"/>
              <a:t>10 Minutes of Code</a:t>
            </a:r>
          </a:p>
          <a:p>
            <a:pPr algn="ctr"/>
            <a:r>
              <a:rPr lang="en-US" sz="1600" dirty="0"/>
              <a:t>for TI-Innovator™ Hub</a:t>
            </a:r>
          </a:p>
          <a:p>
            <a:pPr algn="ctr"/>
            <a:r>
              <a:rPr lang="en-US" sz="1600" dirty="0"/>
              <a:t>Units 1-3</a:t>
            </a:r>
          </a:p>
        </p:txBody>
      </p:sp>
      <p:sp>
        <p:nvSpPr>
          <p:cNvPr id="8" name="TextBox 7"/>
          <p:cNvSpPr txBox="1"/>
          <p:nvPr/>
        </p:nvSpPr>
        <p:spPr>
          <a:xfrm>
            <a:off x="3084002" y="2451677"/>
            <a:ext cx="2630811" cy="646331"/>
          </a:xfrm>
          <a:prstGeom prst="rect">
            <a:avLst/>
          </a:prstGeom>
          <a:solidFill>
            <a:schemeClr val="tx2">
              <a:lumMod val="40000"/>
              <a:lumOff val="60000"/>
            </a:schemeClr>
          </a:solidFill>
        </p:spPr>
        <p:txBody>
          <a:bodyPr wrap="square" rtlCol="0">
            <a:spAutoFit/>
          </a:bodyPr>
          <a:lstStyle/>
          <a:p>
            <a:pPr algn="ctr"/>
            <a:r>
              <a:rPr lang="en-US" dirty="0"/>
              <a:t>Digital Mood Ring Project</a:t>
            </a:r>
          </a:p>
        </p:txBody>
      </p:sp>
      <p:sp>
        <p:nvSpPr>
          <p:cNvPr id="11" name="TextBox 10"/>
          <p:cNvSpPr txBox="1"/>
          <p:nvPr/>
        </p:nvSpPr>
        <p:spPr>
          <a:xfrm>
            <a:off x="6458556" y="1408006"/>
            <a:ext cx="2367707" cy="338554"/>
          </a:xfrm>
          <a:prstGeom prst="rect">
            <a:avLst/>
          </a:prstGeom>
          <a:solidFill>
            <a:schemeClr val="tx2">
              <a:lumMod val="40000"/>
              <a:lumOff val="60000"/>
            </a:schemeClr>
          </a:solidFill>
        </p:spPr>
        <p:txBody>
          <a:bodyPr wrap="square" rtlCol="0">
            <a:spAutoFit/>
          </a:bodyPr>
          <a:lstStyle/>
          <a:p>
            <a:r>
              <a:rPr lang="en-US" sz="1600" dirty="0"/>
              <a:t>Smart Irrigation Project</a:t>
            </a:r>
          </a:p>
        </p:txBody>
      </p:sp>
      <p:sp>
        <p:nvSpPr>
          <p:cNvPr id="17" name="TextBox 16"/>
          <p:cNvSpPr txBox="1"/>
          <p:nvPr/>
        </p:nvSpPr>
        <p:spPr>
          <a:xfrm>
            <a:off x="6458556" y="2136272"/>
            <a:ext cx="2367707" cy="338554"/>
          </a:xfrm>
          <a:prstGeom prst="rect">
            <a:avLst/>
          </a:prstGeom>
          <a:solidFill>
            <a:schemeClr val="tx2">
              <a:lumMod val="40000"/>
              <a:lumOff val="60000"/>
            </a:schemeClr>
          </a:solidFill>
        </p:spPr>
        <p:txBody>
          <a:bodyPr wrap="square" rtlCol="0">
            <a:spAutoFit/>
          </a:bodyPr>
          <a:lstStyle/>
          <a:p>
            <a:r>
              <a:rPr lang="en-US" sz="1600" dirty="0"/>
              <a:t>Pet Car Alarm</a:t>
            </a:r>
          </a:p>
        </p:txBody>
      </p:sp>
      <p:sp>
        <p:nvSpPr>
          <p:cNvPr id="18" name="Right Arrow 17"/>
          <p:cNvSpPr/>
          <p:nvPr/>
        </p:nvSpPr>
        <p:spPr>
          <a:xfrm rot="19691686">
            <a:off x="5749452" y="1832386"/>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ight Arrow 18"/>
          <p:cNvSpPr/>
          <p:nvPr/>
        </p:nvSpPr>
        <p:spPr>
          <a:xfrm rot="1458728">
            <a:off x="5799632" y="3081389"/>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ight Arrow 19"/>
          <p:cNvSpPr/>
          <p:nvPr/>
        </p:nvSpPr>
        <p:spPr>
          <a:xfrm>
            <a:off x="5849959" y="2459333"/>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Box 20"/>
          <p:cNvSpPr txBox="1"/>
          <p:nvPr/>
        </p:nvSpPr>
        <p:spPr>
          <a:xfrm>
            <a:off x="6458556" y="3017209"/>
            <a:ext cx="2367707" cy="338554"/>
          </a:xfrm>
          <a:prstGeom prst="rect">
            <a:avLst/>
          </a:prstGeom>
          <a:solidFill>
            <a:schemeClr val="tx2">
              <a:lumMod val="40000"/>
              <a:lumOff val="60000"/>
            </a:schemeClr>
          </a:solidFill>
        </p:spPr>
        <p:txBody>
          <a:bodyPr wrap="square" rtlCol="0">
            <a:spAutoFit/>
          </a:bodyPr>
          <a:lstStyle/>
          <a:p>
            <a:r>
              <a:rPr lang="en-US" sz="1600" dirty="0"/>
              <a:t>Four Chambered Heart</a:t>
            </a:r>
          </a:p>
        </p:txBody>
      </p:sp>
      <p:sp>
        <p:nvSpPr>
          <p:cNvPr id="22" name="TextBox 21"/>
          <p:cNvSpPr txBox="1"/>
          <p:nvPr/>
        </p:nvSpPr>
        <p:spPr>
          <a:xfrm>
            <a:off x="6433928" y="3885991"/>
            <a:ext cx="2367707" cy="338554"/>
          </a:xfrm>
          <a:prstGeom prst="rect">
            <a:avLst/>
          </a:prstGeom>
          <a:solidFill>
            <a:schemeClr val="tx2">
              <a:lumMod val="40000"/>
              <a:lumOff val="60000"/>
            </a:schemeClr>
          </a:solidFill>
        </p:spPr>
        <p:txBody>
          <a:bodyPr wrap="square" rtlCol="0">
            <a:spAutoFit/>
          </a:bodyPr>
          <a:lstStyle/>
          <a:p>
            <a:r>
              <a:rPr lang="en-US" sz="1600" dirty="0"/>
              <a:t>Music with Code</a:t>
            </a:r>
          </a:p>
        </p:txBody>
      </p:sp>
      <p:sp>
        <p:nvSpPr>
          <p:cNvPr id="23" name="TextBox 22"/>
          <p:cNvSpPr txBox="1"/>
          <p:nvPr/>
        </p:nvSpPr>
        <p:spPr>
          <a:xfrm>
            <a:off x="6433928" y="4649820"/>
            <a:ext cx="2367707" cy="338554"/>
          </a:xfrm>
          <a:prstGeom prst="rect">
            <a:avLst/>
          </a:prstGeom>
          <a:solidFill>
            <a:schemeClr val="tx2">
              <a:lumMod val="40000"/>
              <a:lumOff val="60000"/>
            </a:schemeClr>
          </a:solidFill>
        </p:spPr>
        <p:txBody>
          <a:bodyPr wrap="square" rtlCol="0">
            <a:spAutoFit/>
          </a:bodyPr>
          <a:lstStyle/>
          <a:p>
            <a:r>
              <a:rPr lang="en-US" sz="1600" dirty="0"/>
              <a:t>More in the works</a:t>
            </a:r>
            <a:r>
              <a:rPr lang="mr-IN" sz="1600" dirty="0"/>
              <a:t>…</a:t>
            </a:r>
            <a:endParaRPr lang="en-US" sz="1600" dirty="0"/>
          </a:p>
        </p:txBody>
      </p:sp>
    </p:spTree>
    <p:extLst>
      <p:ext uri="{BB962C8B-B14F-4D97-AF65-F5344CB8AC3E}">
        <p14:creationId xmlns:p14="http://schemas.microsoft.com/office/powerpoint/2010/main" val="367185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TI-84 Plus CE Resources:</a:t>
            </a:r>
          </a:p>
        </p:txBody>
      </p:sp>
      <p:sp>
        <p:nvSpPr>
          <p:cNvPr id="3" name="Content Placeholder 2"/>
          <p:cNvSpPr>
            <a:spLocks noGrp="1"/>
          </p:cNvSpPr>
          <p:nvPr>
            <p:ph idx="1"/>
          </p:nvPr>
        </p:nvSpPr>
        <p:spPr>
          <a:xfrm>
            <a:off x="457200" y="759417"/>
            <a:ext cx="8229600" cy="5920352"/>
          </a:xfrm>
        </p:spPr>
        <p:txBody>
          <a:bodyPr>
            <a:normAutofit fontScale="77500" lnSpcReduction="20000"/>
          </a:bodyPr>
          <a:lstStyle/>
          <a:p>
            <a:pPr marL="0" indent="0">
              <a:buNone/>
            </a:pPr>
            <a:endParaRPr lang="en-US" i="1" dirty="0"/>
          </a:p>
          <a:p>
            <a:pPr>
              <a:buFont typeface="Wingdings" panose="05000000000000000000" pitchFamily="2" charset="2"/>
              <a:buChar char="Ø"/>
            </a:pPr>
            <a:r>
              <a:rPr lang="en-US" dirty="0"/>
              <a:t>Step-by-Step </a:t>
            </a:r>
            <a:r>
              <a:rPr lang="en-US" dirty="0" err="1"/>
              <a:t>YouTubevideos</a:t>
            </a:r>
            <a:r>
              <a:rPr lang="en-US" dirty="0"/>
              <a:t> designed for the teacher with a detailed, demonstration of each challenge. </a:t>
            </a:r>
          </a:p>
          <a:p>
            <a:pPr marL="0" indent="0">
              <a:buNone/>
            </a:pPr>
            <a:r>
              <a:rPr lang="en-US" dirty="0"/>
              <a:t>The videos are intended to guide those new programming in general, programming on the TI-84 Plus CE and programming with the TI-Innovator Hub. </a:t>
            </a:r>
          </a:p>
          <a:p>
            <a:pPr marL="289639" lvl="1" indent="0">
              <a:buNone/>
            </a:pPr>
            <a:r>
              <a:rPr lang="en-US" dirty="0">
                <a:hlinkClick r:id="rId3"/>
              </a:rPr>
              <a:t>https://www.youtube.com/playlist?list=PL17Fe0ZmhCR-PAuv5pw85vxrtLu5YGeWl</a:t>
            </a:r>
            <a:endParaRPr lang="en-US" dirty="0"/>
          </a:p>
          <a:p>
            <a:pPr marL="289639" lvl="1" indent="0">
              <a:buNone/>
            </a:pPr>
            <a:endParaRPr lang="en-US" dirty="0"/>
          </a:p>
          <a:p>
            <a:pPr>
              <a:buFont typeface="Wingdings" panose="05000000000000000000" pitchFamily="2" charset="2"/>
              <a:buChar char="Ø"/>
            </a:pPr>
            <a:r>
              <a:rPr lang="en-US" dirty="0"/>
              <a:t>10 Minutes of Code with TI-Innovator: </a:t>
            </a:r>
          </a:p>
          <a:p>
            <a:pPr marL="0" indent="0">
              <a:buNone/>
            </a:pPr>
            <a:r>
              <a:rPr lang="en-US" dirty="0">
                <a:hlinkClick r:id="rId4"/>
              </a:rPr>
              <a:t>https://education.ti.com/en/activities/ti-codes/84/10-minutes-innovator</a:t>
            </a:r>
            <a:endParaRPr lang="en-US" dirty="0"/>
          </a:p>
          <a:p>
            <a:pPr marL="0" indent="0">
              <a:buNone/>
            </a:pPr>
            <a:endParaRPr lang="en-US" dirty="0"/>
          </a:p>
          <a:p>
            <a:pPr>
              <a:buFont typeface="Wingdings" panose="05000000000000000000" pitchFamily="2" charset="2"/>
              <a:buChar char="Ø"/>
            </a:pPr>
            <a:r>
              <a:rPr lang="en-US" dirty="0"/>
              <a:t>10 Minutes of Code Teacher’s Lounge (TI-84 Plus CE): Select link to download zip files with PDF’s of all of the 10 Minutes of code lessons, teacher and student documents.</a:t>
            </a:r>
            <a:endParaRPr lang="en-US" sz="4000" dirty="0"/>
          </a:p>
          <a:p>
            <a:pPr marL="400050" lvl="1" indent="0">
              <a:buNone/>
            </a:pPr>
            <a:r>
              <a:rPr lang="en-US" u="sng" dirty="0">
                <a:hlinkClick r:id="rId5"/>
              </a:rPr>
              <a:t>https://education.ti.com/en/activities/ti-codes/84/teacher-lounge</a:t>
            </a:r>
            <a:r>
              <a:rPr lang="en-US" dirty="0"/>
              <a:t> </a:t>
            </a:r>
            <a:endParaRPr lang="en-US" sz="4000" dirty="0"/>
          </a:p>
          <a:p>
            <a:pPr marL="0" indent="0">
              <a:buNone/>
            </a:pPr>
            <a:endParaRPr lang="en-US" dirty="0"/>
          </a:p>
          <a:p>
            <a:pPr>
              <a:buFont typeface="Wingdings" panose="05000000000000000000" pitchFamily="2" charset="2"/>
              <a:buChar char="Ø"/>
            </a:pPr>
            <a:r>
              <a:rPr lang="en-US" dirty="0"/>
              <a:t>TI-Innovator Technology </a:t>
            </a:r>
            <a:r>
              <a:rPr lang="en-US" dirty="0" err="1"/>
              <a:t>eGuide</a:t>
            </a:r>
            <a:endParaRPr lang="en-US" dirty="0"/>
          </a:p>
          <a:p>
            <a:pPr marL="400050" lvl="1" indent="0">
              <a:buNone/>
            </a:pPr>
            <a:r>
              <a:rPr lang="en-US" u="sng" dirty="0">
                <a:hlinkClick r:id="rId6"/>
              </a:rPr>
              <a:t>https://education.ti.com/html/webhelp/EG_Innovator/EN/index.html</a:t>
            </a:r>
            <a:r>
              <a:rPr lang="en-US" dirty="0"/>
              <a:t> </a:t>
            </a:r>
          </a:p>
          <a:p>
            <a:pPr marL="0" indent="0">
              <a:buNone/>
            </a:pPr>
            <a:endParaRPr lang="en-US" dirty="0"/>
          </a:p>
          <a:p>
            <a:pPr>
              <a:buFont typeface="Wingdings" panose="05000000000000000000" pitchFamily="2" charset="2"/>
              <a:buChar char="Ø"/>
            </a:pPr>
            <a:r>
              <a:rPr lang="en-US" dirty="0"/>
              <a:t>TI-Innovator Hub Commands</a:t>
            </a:r>
          </a:p>
          <a:p>
            <a:pPr marL="400050" lvl="1" indent="0">
              <a:buNone/>
            </a:pPr>
            <a:r>
              <a:rPr lang="en-US" u="sng" dirty="0">
                <a:hlinkClick r:id="rId7"/>
              </a:rPr>
              <a:t>https://education.ti.com/html/webhelp/EG_Innovator/EN/content/eg_innovsys/resources/pdf/ti-innovator_hub_commands_en.pdf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TI-84 Plus CE TI-Basic Programming Guide</a:t>
            </a:r>
          </a:p>
          <a:p>
            <a:pPr marL="400050" lvl="1" indent="0">
              <a:buNone/>
            </a:pPr>
            <a:r>
              <a:rPr lang="en-US" u="sng" dirty="0">
                <a:hlinkClick r:id="rId8"/>
              </a:rPr>
              <a:t>https://education.ti.com/html/webhelp/EG_TI84PlusCECode/EN/index.html</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a:t>TI-84 Plus CE Reference Guide</a:t>
            </a:r>
          </a:p>
          <a:p>
            <a:pPr marL="400050" lvl="1" indent="0">
              <a:buNone/>
            </a:pPr>
            <a:r>
              <a:rPr lang="en-US" u="sng" dirty="0">
                <a:hlinkClick r:id="rId8"/>
              </a:rPr>
              <a:t>https://education.ti.com/html/webhelp/EG_TI84PlusCECode/EN/index.html</a:t>
            </a:r>
            <a:r>
              <a:rPr lang="en-US" dirty="0"/>
              <a:t>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1376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Mood Ring Challenges</a:t>
            </a:r>
          </a:p>
        </p:txBody>
      </p:sp>
      <p:sp>
        <p:nvSpPr>
          <p:cNvPr id="3" name="Content Placeholder 2"/>
          <p:cNvSpPr>
            <a:spLocks noGrp="1"/>
          </p:cNvSpPr>
          <p:nvPr>
            <p:ph idx="1"/>
          </p:nvPr>
        </p:nvSpPr>
        <p:spPr/>
        <p:txBody>
          <a:bodyPr/>
          <a:lstStyle/>
          <a:p>
            <a:pPr marL="0" indent="0">
              <a:buNone/>
            </a:pPr>
            <a:r>
              <a:rPr lang="en-US" sz="1600" b="1" dirty="0"/>
              <a:t>Challenge 1:  </a:t>
            </a:r>
            <a:r>
              <a:rPr lang="en-US" sz="1600" dirty="0"/>
              <a:t>Use SET COLOR to explore using the color LED. Try to find the RGB values of all the colors in the mood chart.  </a:t>
            </a:r>
          </a:p>
          <a:p>
            <a:pPr marL="0" indent="0">
              <a:buNone/>
            </a:pPr>
            <a:r>
              <a:rPr lang="en-US" sz="1600" b="1" dirty="0"/>
              <a:t>Challenge 2: </a:t>
            </a:r>
            <a:r>
              <a:rPr lang="en-US" sz="1600" dirty="0"/>
              <a:t>Use </a:t>
            </a:r>
            <a:r>
              <a:rPr lang="en-US" sz="1600" dirty="0" err="1"/>
              <a:t>DispAt</a:t>
            </a:r>
            <a:r>
              <a:rPr lang="en-US" sz="1600" dirty="0"/>
              <a:t> command to display your name at several locations on the screen. </a:t>
            </a:r>
          </a:p>
          <a:p>
            <a:pPr marL="0" indent="0">
              <a:buNone/>
            </a:pPr>
            <a:r>
              <a:rPr lang="en-US" sz="1600" b="1" dirty="0"/>
              <a:t>Challenge 3:</a:t>
            </a:r>
            <a:r>
              <a:rPr lang="en-US" sz="1600" dirty="0"/>
              <a:t>  Use a For..</a:t>
            </a:r>
            <a:r>
              <a:rPr lang="en-US" sz="1600" dirty="0" err="1"/>
              <a:t>EndFor</a:t>
            </a:r>
            <a:r>
              <a:rPr lang="en-US" sz="1600" dirty="0"/>
              <a:t> loop to display the numbers 1 through 10.</a:t>
            </a:r>
          </a:p>
          <a:p>
            <a:pPr marL="0" indent="0">
              <a:buNone/>
            </a:pPr>
            <a:r>
              <a:rPr lang="en-US" sz="1600" b="1" dirty="0"/>
              <a:t>Challenge 4:</a:t>
            </a:r>
            <a:r>
              <a:rPr lang="en-US" sz="1600" dirty="0"/>
              <a:t>  Connect a temperature sensor to the TI-Innovator Hub and display the temperature on the calculator.</a:t>
            </a:r>
          </a:p>
          <a:p>
            <a:pPr marL="0" indent="0">
              <a:buNone/>
            </a:pPr>
            <a:r>
              <a:rPr lang="en-US" sz="1600" b="1" dirty="0"/>
              <a:t>Challenge 5:</a:t>
            </a:r>
            <a:r>
              <a:rPr lang="en-US" sz="1600" dirty="0"/>
              <a:t>  Use a loop to read and display temperature.</a:t>
            </a:r>
          </a:p>
          <a:p>
            <a:pPr marL="0" indent="0">
              <a:buNone/>
            </a:pPr>
            <a:r>
              <a:rPr lang="en-US" sz="1600" b="1" dirty="0"/>
              <a:t>Challenge 5 Extension (Optional):</a:t>
            </a:r>
            <a:r>
              <a:rPr lang="en-US" sz="1600" dirty="0"/>
              <a:t>  Use a loop to read, display and log into list arrays for time and temperature. Graph the result. </a:t>
            </a:r>
          </a:p>
          <a:p>
            <a:pPr marL="0" indent="0">
              <a:buNone/>
            </a:pPr>
            <a:r>
              <a:rPr lang="en-US" sz="1600" b="1" dirty="0"/>
              <a:t>Challenge 6:</a:t>
            </a:r>
            <a:r>
              <a:rPr lang="en-US" sz="1600" dirty="0"/>
              <a:t> Use a </a:t>
            </a:r>
            <a:r>
              <a:rPr lang="en-US" sz="1600" dirty="0" err="1"/>
              <a:t>While..End</a:t>
            </a:r>
            <a:r>
              <a:rPr lang="en-US" sz="1600" dirty="0"/>
              <a:t> loop along with </a:t>
            </a:r>
            <a:r>
              <a:rPr lang="en-US" sz="1600" dirty="0" err="1"/>
              <a:t>getKey</a:t>
            </a:r>
            <a:r>
              <a:rPr lang="en-US" sz="1600" dirty="0"/>
              <a:t> function to monitor temperature and make a decision to display a message, “Hot” or “Cold”.  Then modify your program to include a 3</a:t>
            </a:r>
            <a:r>
              <a:rPr lang="en-US" sz="1600" baseline="30000" dirty="0"/>
              <a:t>rd</a:t>
            </a:r>
            <a:r>
              <a:rPr lang="en-US" sz="1600" dirty="0"/>
              <a:t> level between hot and cold, “Nice”.</a:t>
            </a:r>
          </a:p>
          <a:p>
            <a:pPr marL="0" indent="0">
              <a:buNone/>
            </a:pPr>
            <a:endParaRPr lang="en-US" sz="1600" b="1" dirty="0"/>
          </a:p>
          <a:p>
            <a:pPr marL="0" indent="0">
              <a:buNone/>
            </a:pPr>
            <a:r>
              <a:rPr lang="en-US" sz="1600" b="1" dirty="0"/>
              <a:t>Final Challenge:</a:t>
            </a:r>
            <a:r>
              <a:rPr lang="en-US" sz="1600" dirty="0"/>
              <a:t>  Build a mood ring</a:t>
            </a:r>
            <a:r>
              <a:rPr lang="en-US" sz="1600" i="1" dirty="0"/>
              <a:t> </a:t>
            </a:r>
            <a:r>
              <a:rPr lang="en-US" sz="1600" dirty="0"/>
              <a:t>to repeatedly read the temperature sensor, determine the mood of the person, display the temperature value and display the mood.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5" name="Rectangle 4">
            <a:hlinkClick r:id="rId2"/>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/2GBIsUN</a:t>
            </a:r>
          </a:p>
        </p:txBody>
      </p:sp>
    </p:spTree>
    <p:extLst>
      <p:ext uri="{BB962C8B-B14F-4D97-AF65-F5344CB8AC3E}">
        <p14:creationId xmlns:p14="http://schemas.microsoft.com/office/powerpoint/2010/main" val="371014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programming concepts in the project</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5</a:t>
            </a:fld>
            <a:endParaRPr lang="en-US"/>
          </a:p>
        </p:txBody>
      </p:sp>
      <p:sp>
        <p:nvSpPr>
          <p:cNvPr id="4" name="Content Placeholder 2"/>
          <p:cNvSpPr txBox="1">
            <a:spLocks/>
          </p:cNvSpPr>
          <p:nvPr/>
        </p:nvSpPr>
        <p:spPr>
          <a:xfrm>
            <a:off x="62925" y="930898"/>
            <a:ext cx="4229067" cy="5436532"/>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Control of a red-green-blue LED output</a:t>
            </a:r>
          </a:p>
          <a:p>
            <a:pPr lvl="1"/>
            <a:r>
              <a:rPr lang="en-US" sz="1200" dirty="0"/>
              <a:t>Send(“SET COLOR 255 0 0”)</a:t>
            </a:r>
          </a:p>
          <a:p>
            <a:r>
              <a:rPr lang="en-US" sz="1200" dirty="0"/>
              <a:t>Display of text strings, variable values and expressions</a:t>
            </a:r>
          </a:p>
          <a:p>
            <a:pPr lvl="1"/>
            <a:r>
              <a:rPr lang="en-US" sz="1200" dirty="0"/>
              <a:t>Output(4,1,“TIME (SEC) =“)</a:t>
            </a:r>
          </a:p>
          <a:p>
            <a:pPr lvl="1"/>
            <a:r>
              <a:rPr lang="en-US" sz="1200" dirty="0"/>
              <a:t>Output(4,13,N*0.5)</a:t>
            </a:r>
          </a:p>
          <a:p>
            <a:r>
              <a:rPr lang="en-US" sz="1200" dirty="0"/>
              <a:t>For loops to repeat a set of commands a specified number of times</a:t>
            </a:r>
          </a:p>
          <a:p>
            <a:pPr lvl="1"/>
            <a:r>
              <a:rPr lang="en-US" sz="1200" dirty="0"/>
              <a:t>For(N,1,10)</a:t>
            </a:r>
          </a:p>
          <a:p>
            <a:pPr marL="284347" lvl="1" indent="0">
              <a:buFontTx/>
              <a:buNone/>
            </a:pPr>
            <a:r>
              <a:rPr lang="en-US" sz="1200" dirty="0"/>
              <a:t>    commands within loop</a:t>
            </a:r>
          </a:p>
          <a:p>
            <a:pPr marL="284347" lvl="1" indent="0">
              <a:buFontTx/>
              <a:buNone/>
            </a:pPr>
            <a:r>
              <a:rPr lang="en-US" sz="1200" dirty="0"/>
              <a:t>    End</a:t>
            </a:r>
          </a:p>
          <a:p>
            <a:r>
              <a:rPr lang="en-US" sz="1200" dirty="0"/>
              <a:t>Connecting, reading and getting to a variable temperature sensor inputs</a:t>
            </a:r>
          </a:p>
          <a:p>
            <a:pPr lvl="1"/>
            <a:r>
              <a:rPr lang="en-US" sz="1200" dirty="0"/>
              <a:t>Send(“CONNECT TEMPERATURE 1 TO IN 1”)</a:t>
            </a:r>
          </a:p>
          <a:p>
            <a:pPr lvl="1"/>
            <a:r>
              <a:rPr lang="en-US" sz="1200" dirty="0"/>
              <a:t>Send(“READ TEMPERATURE 1”)</a:t>
            </a:r>
          </a:p>
          <a:p>
            <a:pPr lvl="1"/>
            <a:r>
              <a:rPr lang="en-US" sz="1200" dirty="0"/>
              <a:t>Get(T)</a:t>
            </a:r>
          </a:p>
          <a:p>
            <a:r>
              <a:rPr lang="en-US" sz="1200" dirty="0"/>
              <a:t>Storing variables to variables using the store operator.</a:t>
            </a:r>
          </a:p>
          <a:p>
            <a:pPr lvl="1"/>
            <a:r>
              <a:rPr lang="en-US" sz="1200" dirty="0"/>
              <a:t>9/5 x T+32</a:t>
            </a:r>
            <a:r>
              <a:rPr lang="en-US" sz="1200" dirty="0">
                <a:latin typeface="Wingdings"/>
                <a:ea typeface="Wingdings"/>
                <a:cs typeface="Wingdings"/>
                <a:sym typeface="Wingdings"/>
              </a:rPr>
              <a:t></a:t>
            </a:r>
            <a:r>
              <a:rPr lang="en-US" sz="1200" dirty="0">
                <a:sym typeface="Wingdings"/>
              </a:rPr>
              <a:t>F</a:t>
            </a:r>
            <a:endParaRPr lang="en-US" sz="1200" dirty="0"/>
          </a:p>
          <a:p>
            <a:r>
              <a:rPr lang="en-US" sz="1200" dirty="0"/>
              <a:t>List variables of a set of values and accessing individual elements of the list using the position number.</a:t>
            </a:r>
          </a:p>
          <a:p>
            <a:pPr lvl="1"/>
            <a:r>
              <a:rPr lang="en-US" sz="1200" dirty="0"/>
              <a:t>{0.5,1,1.5,2}</a:t>
            </a:r>
            <a:r>
              <a:rPr lang="en-US" sz="1200" dirty="0">
                <a:latin typeface="Wingdings"/>
                <a:ea typeface="Wingdings"/>
                <a:cs typeface="Wingdings"/>
                <a:sym typeface="Wingdings"/>
              </a:rPr>
              <a:t></a:t>
            </a:r>
            <a:r>
              <a:rPr lang="en-US" sz="1200" dirty="0">
                <a:sym typeface="Wingdings"/>
              </a:rPr>
              <a:t>L</a:t>
            </a:r>
            <a:r>
              <a:rPr lang="en-US" sz="1200" baseline="-25000" dirty="0">
                <a:sym typeface="Wingdings"/>
              </a:rPr>
              <a:t>1</a:t>
            </a:r>
            <a:endParaRPr lang="en-US" sz="1200" baseline="-25000" dirty="0"/>
          </a:p>
          <a:p>
            <a:pPr lvl="1"/>
            <a:r>
              <a:rPr lang="en-US" sz="1200" dirty="0"/>
              <a:t>2.5</a:t>
            </a:r>
            <a:r>
              <a:rPr lang="en-US" sz="1200" dirty="0">
                <a:latin typeface="Wingdings"/>
                <a:ea typeface="Wingdings"/>
                <a:cs typeface="Wingdings"/>
                <a:sym typeface="Wingdings"/>
              </a:rPr>
              <a:t></a:t>
            </a:r>
            <a:r>
              <a:rPr lang="en-US" sz="1200" dirty="0">
                <a:sym typeface="Wingdings"/>
              </a:rPr>
              <a:t>L</a:t>
            </a:r>
            <a:r>
              <a:rPr lang="en-US" sz="1200" baseline="-25000" dirty="0">
                <a:sym typeface="Wingdings"/>
              </a:rPr>
              <a:t>1</a:t>
            </a:r>
            <a:r>
              <a:rPr lang="en-US" sz="1200" dirty="0">
                <a:sym typeface="Wingdings"/>
              </a:rPr>
              <a:t>(5)</a:t>
            </a:r>
            <a:endParaRPr lang="en-US" sz="1200" baseline="-25000" dirty="0"/>
          </a:p>
          <a:p>
            <a:pPr lvl="1"/>
            <a:endParaRPr lang="en-US" sz="1200" dirty="0"/>
          </a:p>
          <a:p>
            <a:pPr lvl="1"/>
            <a:endParaRPr lang="en-US" dirty="0"/>
          </a:p>
          <a:p>
            <a:pPr lvl="1"/>
            <a:endParaRPr lang="en-US" dirty="0"/>
          </a:p>
        </p:txBody>
      </p:sp>
      <p:sp>
        <p:nvSpPr>
          <p:cNvPr id="5" name="Content Placeholder 2"/>
          <p:cNvSpPr txBox="1">
            <a:spLocks/>
          </p:cNvSpPr>
          <p:nvPr/>
        </p:nvSpPr>
        <p:spPr bwMode="auto">
          <a:xfrm>
            <a:off x="4468096" y="930898"/>
            <a:ext cx="4562725"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True/False comparison operators used in conditional statements for program control: </a:t>
            </a:r>
            <a:r>
              <a:rPr lang="en-US" sz="1000" dirty="0"/>
              <a:t>=,≠,&lt;,≤,&gt;,≥</a:t>
            </a:r>
            <a:endParaRPr lang="en-US" sz="1200" dirty="0"/>
          </a:p>
          <a:p>
            <a:r>
              <a:rPr lang="en-US" sz="1200" dirty="0"/>
              <a:t>Assignment of initial values to variables to give the program known starting points.</a:t>
            </a:r>
          </a:p>
          <a:p>
            <a:pPr lvl="1"/>
            <a:r>
              <a:rPr lang="en-US" sz="1200" dirty="0">
                <a:sym typeface="Wingdings"/>
              </a:rPr>
              <a:t>0</a:t>
            </a:r>
            <a:r>
              <a:rPr lang="en-US" sz="1200" dirty="0">
                <a:latin typeface="Wingdings"/>
                <a:ea typeface="Wingdings"/>
                <a:cs typeface="Wingdings"/>
                <a:sym typeface="Wingdings"/>
              </a:rPr>
              <a:t></a:t>
            </a:r>
            <a:r>
              <a:rPr lang="en-US" sz="1200" dirty="0">
                <a:sym typeface="Wingdings"/>
              </a:rPr>
              <a:t>K</a:t>
            </a:r>
          </a:p>
          <a:p>
            <a:pPr lvl="1"/>
            <a:r>
              <a:rPr lang="en-US" sz="1200" dirty="0">
                <a:sym typeface="Wingdings"/>
              </a:rPr>
              <a:t>0</a:t>
            </a:r>
            <a:r>
              <a:rPr lang="en-US" sz="1200" dirty="0">
                <a:latin typeface="Wingdings"/>
                <a:ea typeface="Wingdings"/>
                <a:cs typeface="Wingdings"/>
                <a:sym typeface="Wingdings"/>
              </a:rPr>
              <a:t></a:t>
            </a:r>
            <a:r>
              <a:rPr lang="en-US" sz="1200" dirty="0">
                <a:sym typeface="Wingdings"/>
              </a:rPr>
              <a:t>dim(L</a:t>
            </a:r>
            <a:r>
              <a:rPr lang="en-US" sz="1200" baseline="-25000" dirty="0">
                <a:sym typeface="Wingdings"/>
              </a:rPr>
              <a:t>1</a:t>
            </a:r>
            <a:r>
              <a:rPr lang="en-US" sz="1200" dirty="0">
                <a:sym typeface="Wingdings"/>
              </a:rPr>
              <a:t>)</a:t>
            </a:r>
          </a:p>
          <a:p>
            <a:r>
              <a:rPr lang="en-US" sz="1200" dirty="0"/>
              <a:t>While loops to repeat a set of commands while a condition is true</a:t>
            </a:r>
          </a:p>
          <a:p>
            <a:pPr lvl="1"/>
            <a:r>
              <a:rPr lang="en-US" sz="1000" dirty="0"/>
              <a:t>While K≠45</a:t>
            </a:r>
          </a:p>
          <a:p>
            <a:pPr marL="284347" lvl="1" indent="0">
              <a:buFontTx/>
              <a:buNone/>
            </a:pPr>
            <a:r>
              <a:rPr lang="en-US" sz="1000" dirty="0"/>
              <a:t>      commands within loop</a:t>
            </a:r>
          </a:p>
          <a:p>
            <a:pPr marL="284347" lvl="1" indent="0">
              <a:buFontTx/>
              <a:buNone/>
            </a:pPr>
            <a:r>
              <a:rPr lang="en-US" sz="1000" dirty="0"/>
              <a:t>      End</a:t>
            </a:r>
          </a:p>
          <a:p>
            <a:r>
              <a:rPr lang="en-US" sz="1200" dirty="0"/>
              <a:t>Keyboard inputs using the TI-84 Plus CE </a:t>
            </a:r>
            <a:r>
              <a:rPr lang="en-US" sz="1200" dirty="0" err="1"/>
              <a:t>getKey</a:t>
            </a:r>
            <a:r>
              <a:rPr lang="en-US" sz="1200" dirty="0"/>
              <a:t> command that returns a two-digit number for the row and column (top left key, y=, is 11) of the last key pressed.</a:t>
            </a:r>
          </a:p>
          <a:p>
            <a:pPr lvl="1"/>
            <a:r>
              <a:rPr lang="en-US" sz="1000" dirty="0" err="1"/>
              <a:t>getKey</a:t>
            </a:r>
            <a:r>
              <a:rPr lang="en-US" sz="1000" dirty="0" err="1">
                <a:latin typeface="Wingdings"/>
                <a:ea typeface="Wingdings"/>
                <a:cs typeface="Wingdings"/>
                <a:sym typeface="Wingdings"/>
              </a:rPr>
              <a:t></a:t>
            </a:r>
            <a:r>
              <a:rPr lang="en-US" sz="1000" dirty="0" err="1">
                <a:sym typeface="Wingdings"/>
              </a:rPr>
              <a:t>K</a:t>
            </a:r>
            <a:endParaRPr lang="en-US" sz="1000" dirty="0"/>
          </a:p>
          <a:p>
            <a:r>
              <a:rPr lang="en-US" sz="1200" dirty="0"/>
              <a:t>If-Then conditional statements that do a set of commands if a condition is true and are skipped if the condition is false</a:t>
            </a:r>
          </a:p>
          <a:p>
            <a:pPr lvl="1"/>
            <a:r>
              <a:rPr lang="en-US" sz="1000" dirty="0"/>
              <a:t>If T&lt;22 </a:t>
            </a:r>
          </a:p>
          <a:p>
            <a:pPr marL="284347" lvl="1" indent="0">
              <a:buNone/>
            </a:pPr>
            <a:r>
              <a:rPr lang="en-US" sz="1000" dirty="0"/>
              <a:t>     Then</a:t>
            </a:r>
          </a:p>
          <a:p>
            <a:pPr marL="284347" lvl="1" indent="0">
              <a:buNone/>
            </a:pPr>
            <a:r>
              <a:rPr lang="en-US" sz="1000" dirty="0"/>
              <a:t>     commands within If-Then block</a:t>
            </a:r>
          </a:p>
          <a:p>
            <a:pPr marL="284347" lvl="1" indent="0">
              <a:buNone/>
            </a:pPr>
            <a:r>
              <a:rPr lang="en-US" sz="1000" dirty="0"/>
              <a:t>     End</a:t>
            </a:r>
          </a:p>
          <a:p>
            <a:pPr marL="166158" indent="-171450"/>
            <a:r>
              <a:rPr lang="en-US" sz="1200" dirty="0"/>
              <a:t>Boolean operator </a:t>
            </a:r>
            <a:r>
              <a:rPr lang="en-US" sz="1200" i="1" dirty="0"/>
              <a:t>and </a:t>
            </a:r>
            <a:r>
              <a:rPr lang="en-US" sz="1200" dirty="0"/>
              <a:t>to require two conditional statements to be true for the entire statement to be true</a:t>
            </a:r>
          </a:p>
          <a:p>
            <a:pPr marL="455797" lvl="1" indent="-171450"/>
            <a:r>
              <a:rPr lang="en-US" sz="1000" dirty="0"/>
              <a:t>If T≥22 and T&lt;25 </a:t>
            </a:r>
          </a:p>
          <a:p>
            <a:pPr marL="284347" lvl="1" indent="0">
              <a:buNone/>
            </a:pPr>
            <a:r>
              <a:rPr lang="en-US" sz="1000" dirty="0"/>
              <a:t>     Then</a:t>
            </a:r>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40204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0"/>
            <a:ext cx="8458200" cy="814388"/>
          </a:xfrm>
        </p:spPr>
        <p:txBody>
          <a:bodyPr/>
          <a:lstStyle/>
          <a:p>
            <a:r>
              <a:rPr lang="en-US" dirty="0"/>
              <a:t>Summary of TI-84 Plus CE concepts and skills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5" name="Content Placeholder 2"/>
          <p:cNvSpPr txBox="1">
            <a:spLocks/>
          </p:cNvSpPr>
          <p:nvPr/>
        </p:nvSpPr>
        <p:spPr>
          <a:xfrm>
            <a:off x="62925" y="750038"/>
            <a:ext cx="4229067" cy="5182345"/>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ON starts at the home screen. The home screen is used for calculations, running programs and for program display commands.</a:t>
            </a:r>
          </a:p>
          <a:p>
            <a:r>
              <a:rPr lang="en-US" sz="1200" dirty="0"/>
              <a:t>2</a:t>
            </a:r>
            <a:r>
              <a:rPr lang="en-US" sz="1200" baseline="30000" dirty="0"/>
              <a:t>nd</a:t>
            </a:r>
            <a:r>
              <a:rPr lang="en-US" sz="1200" dirty="0"/>
              <a:t> Quit will return you to the home screen from any situation on the calculator.</a:t>
            </a:r>
          </a:p>
          <a:p>
            <a:r>
              <a:rPr lang="en-US" sz="1200" dirty="0"/>
              <a:t>Select from menus using arrow keys and enter or by the shortcut of the number or letter preceding the menu item</a:t>
            </a:r>
          </a:p>
          <a:p>
            <a:r>
              <a:rPr lang="en-US" sz="1200" dirty="0"/>
              <a:t>clear key to back out of menus and dialogues</a:t>
            </a:r>
          </a:p>
          <a:p>
            <a:r>
              <a:rPr lang="en-US" sz="1200" dirty="0"/>
              <a:t>The keyboard is divided into three sections:</a:t>
            </a:r>
          </a:p>
          <a:p>
            <a:pPr lvl="1"/>
            <a:r>
              <a:rPr lang="en-US" sz="1000" dirty="0"/>
              <a:t>Scientific calculator and math functions (bottom)</a:t>
            </a:r>
          </a:p>
          <a:p>
            <a:pPr lvl="1"/>
            <a:r>
              <a:rPr lang="en-US" sz="1000" dirty="0"/>
              <a:t>Entry, navigation and setup (middle)</a:t>
            </a:r>
          </a:p>
          <a:p>
            <a:pPr lvl="1"/>
            <a:r>
              <a:rPr lang="en-US" sz="1000" dirty="0"/>
              <a:t>Graphing and function keys (top)</a:t>
            </a:r>
          </a:p>
          <a:p>
            <a:r>
              <a:rPr lang="en-US" sz="1200" dirty="0"/>
              <a:t>Press and release the 2</a:t>
            </a:r>
            <a:r>
              <a:rPr lang="en-US" sz="1200" baseline="30000" dirty="0"/>
              <a:t>nd</a:t>
            </a:r>
            <a:r>
              <a:rPr lang="en-US" sz="1200" dirty="0"/>
              <a:t>  key to access function labeled  above the keys. The input cursor changes to an up arrow to indicate 2</a:t>
            </a:r>
            <a:r>
              <a:rPr lang="en-US" sz="1200" baseline="30000" dirty="0"/>
              <a:t>nd</a:t>
            </a:r>
            <a:r>
              <a:rPr lang="en-US" sz="1200" dirty="0"/>
              <a:t> entry mode. Press the 2</a:t>
            </a:r>
            <a:r>
              <a:rPr lang="en-US" sz="1200" baseline="30000" dirty="0"/>
              <a:t>nd</a:t>
            </a:r>
            <a:r>
              <a:rPr lang="en-US" sz="1200" dirty="0"/>
              <a:t>  key again to toggle back to normal entry mode. </a:t>
            </a:r>
          </a:p>
          <a:p>
            <a:r>
              <a:rPr lang="en-US" sz="1200" dirty="0"/>
              <a:t>Press and release the Alpha key to access Alpha characters labeled above the keys. The input cursor changes to an Alpha to indicate Alpha entry mode. Press the Alpha key again to toggle back to normal entry mode.</a:t>
            </a:r>
          </a:p>
          <a:p>
            <a:r>
              <a:rPr lang="en-US" sz="1200" dirty="0"/>
              <a:t>The delete key deletes the character at the current cursor location.</a:t>
            </a:r>
          </a:p>
          <a:p>
            <a:r>
              <a:rPr lang="en-US" sz="1200" dirty="0"/>
              <a:t>2</a:t>
            </a:r>
            <a:r>
              <a:rPr lang="en-US" sz="1200" baseline="30000" dirty="0"/>
              <a:t>nd</a:t>
            </a:r>
            <a:r>
              <a:rPr lang="en-US" sz="1200" dirty="0"/>
              <a:t> Insert sets insert mode to enter characters before the current cursor location. Insert mode is indicated by an underline cursor. 2</a:t>
            </a:r>
            <a:r>
              <a:rPr lang="en-US" sz="1200" baseline="30000" dirty="0"/>
              <a:t>nd</a:t>
            </a:r>
            <a:r>
              <a:rPr lang="en-US" sz="1200" dirty="0"/>
              <a:t> Insert or arrow key toggles back to normal entry mode.</a:t>
            </a:r>
          </a:p>
          <a:p>
            <a:endParaRPr lang="en-US" dirty="0"/>
          </a:p>
          <a:p>
            <a:pPr lvl="1"/>
            <a:endParaRPr lang="en-US" dirty="0"/>
          </a:p>
        </p:txBody>
      </p:sp>
      <p:sp>
        <p:nvSpPr>
          <p:cNvPr id="6" name="Content Placeholder 2"/>
          <p:cNvSpPr txBox="1">
            <a:spLocks/>
          </p:cNvSpPr>
          <p:nvPr/>
        </p:nvSpPr>
        <p:spPr bwMode="auto">
          <a:xfrm>
            <a:off x="4360737" y="770020"/>
            <a:ext cx="4681843"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Pressing the </a:t>
            </a:r>
            <a:r>
              <a:rPr lang="en-US" sz="1200" dirty="0" err="1"/>
              <a:t>prgm</a:t>
            </a:r>
            <a:r>
              <a:rPr lang="en-US" sz="1200" dirty="0"/>
              <a:t> key while on the home screen gives you options to select a program to run on the home screen, to edit an existing program or to create a new program.</a:t>
            </a:r>
          </a:p>
          <a:p>
            <a:pPr marL="189124" lvl="1" indent="-189124">
              <a:spcBef>
                <a:spcPts val="667"/>
              </a:spcBef>
              <a:buFontTx/>
              <a:buChar char="•"/>
            </a:pPr>
            <a:r>
              <a:rPr lang="en-US" sz="1200" dirty="0"/>
              <a:t>Editing a program  or creating a new program puts you in the program editor. Pressing the </a:t>
            </a:r>
            <a:r>
              <a:rPr lang="en-US" sz="1200" dirty="0" err="1"/>
              <a:t>prgm</a:t>
            </a:r>
            <a:r>
              <a:rPr lang="en-US" sz="1200" dirty="0"/>
              <a:t> key while in the program editor brings up menus with programming functions.</a:t>
            </a:r>
          </a:p>
          <a:p>
            <a:pPr marL="189124" lvl="1" indent="-189124">
              <a:spcBef>
                <a:spcPts val="667"/>
              </a:spcBef>
              <a:buFontTx/>
              <a:buChar char="•"/>
            </a:pPr>
            <a:r>
              <a:rPr lang="en-US" sz="1200" dirty="0"/>
              <a:t>Alpha f5 while in the program editor brings up a menu of editor tools, including copy, paste and insert line and execute program.</a:t>
            </a:r>
          </a:p>
          <a:p>
            <a:pPr marL="189124" lvl="1" indent="-189124">
              <a:spcBef>
                <a:spcPts val="667"/>
              </a:spcBef>
              <a:buFontTx/>
              <a:buChar char="•"/>
            </a:pPr>
            <a:r>
              <a:rPr lang="en-US" sz="1200" dirty="0"/>
              <a:t>2</a:t>
            </a:r>
            <a:r>
              <a:rPr lang="en-US" sz="1200" baseline="30000" dirty="0"/>
              <a:t>nd</a:t>
            </a:r>
            <a:r>
              <a:rPr lang="en-US" sz="1200" dirty="0"/>
              <a:t> Quit while in the program editor exits the editor and returns you to the home screen.</a:t>
            </a:r>
          </a:p>
          <a:p>
            <a:pPr marL="189124" lvl="1" indent="-189124">
              <a:spcBef>
                <a:spcPts val="667"/>
              </a:spcBef>
              <a:buFontTx/>
              <a:buChar char="•"/>
            </a:pPr>
            <a:r>
              <a:rPr lang="en-US" sz="1200" dirty="0"/>
              <a:t>The </a:t>
            </a:r>
            <a:r>
              <a:rPr lang="en-US" sz="1200" dirty="0" err="1"/>
              <a:t>Sto</a:t>
            </a:r>
            <a:r>
              <a:rPr lang="en-US" sz="1200" dirty="0">
                <a:latin typeface="Wingdings"/>
                <a:ea typeface="Wingdings"/>
                <a:cs typeface="Wingdings"/>
                <a:sym typeface="Wingdings"/>
              </a:rPr>
              <a:t></a:t>
            </a:r>
            <a:r>
              <a:rPr lang="en-US" sz="1200" dirty="0">
                <a:sym typeface="Wingdings"/>
              </a:rPr>
              <a:t> key stores values to variables.</a:t>
            </a:r>
          </a:p>
          <a:p>
            <a:pPr marL="189124" lvl="1" indent="-189124">
              <a:spcBef>
                <a:spcPts val="667"/>
              </a:spcBef>
              <a:buFontTx/>
              <a:buChar char="•"/>
            </a:pPr>
            <a:r>
              <a:rPr lang="en-US" sz="1200" dirty="0">
                <a:sym typeface="Wingdings"/>
              </a:rPr>
              <a:t>The calculator has single variable values of A-Z and </a:t>
            </a:r>
            <a:r>
              <a:rPr lang="en-US" sz="1200" dirty="0" err="1">
                <a:sym typeface="Wingdings"/>
              </a:rPr>
              <a:t>Θ</a:t>
            </a:r>
            <a:r>
              <a:rPr lang="en-US" sz="1200" dirty="0">
                <a:sym typeface="Wingdings"/>
              </a:rPr>
              <a:t> and list variables of L1 and L6.</a:t>
            </a:r>
            <a:endParaRPr lang="en-US" sz="1200" dirty="0"/>
          </a:p>
          <a:p>
            <a:r>
              <a:rPr lang="en-US" sz="1200" dirty="0"/>
              <a:t>2</a:t>
            </a:r>
            <a:r>
              <a:rPr lang="en-US" sz="1200" baseline="30000" dirty="0"/>
              <a:t>nd</a:t>
            </a:r>
            <a:r>
              <a:rPr lang="en-US" sz="1200" dirty="0"/>
              <a:t> catalog brings up a list of the functions of the calculator.</a:t>
            </a:r>
          </a:p>
          <a:p>
            <a:endParaRPr lang="en-US" sz="1000" dirty="0"/>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59134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od ring IMG_0978 copy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366" y="957274"/>
            <a:ext cx="1419044" cy="1310652"/>
          </a:xfrm>
          <a:prstGeom prst="rect">
            <a:avLst/>
          </a:prstGeom>
        </p:spPr>
      </p:pic>
      <p:sp>
        <p:nvSpPr>
          <p:cNvPr id="2" name="Title 1"/>
          <p:cNvSpPr>
            <a:spLocks noGrp="1"/>
          </p:cNvSpPr>
          <p:nvPr>
            <p:ph type="title"/>
          </p:nvPr>
        </p:nvSpPr>
        <p:spPr/>
        <p:txBody>
          <a:bodyPr/>
          <a:lstStyle/>
          <a:p>
            <a:r>
              <a:rPr lang="en-US" dirty="0"/>
              <a:t>Digital Mood Ring (introduction to STEM and coding Projects for all levels)</a:t>
            </a:r>
          </a:p>
        </p:txBody>
      </p:sp>
      <p:sp>
        <p:nvSpPr>
          <p:cNvPr id="3" name="Content Placeholder 2"/>
          <p:cNvSpPr>
            <a:spLocks noGrp="1"/>
          </p:cNvSpPr>
          <p:nvPr>
            <p:ph idx="1"/>
          </p:nvPr>
        </p:nvSpPr>
        <p:spPr>
          <a:xfrm>
            <a:off x="2314230" y="932000"/>
            <a:ext cx="5046590" cy="1739900"/>
          </a:xfrm>
        </p:spPr>
        <p:txBody>
          <a:bodyPr/>
          <a:lstStyle/>
          <a:p>
            <a:pPr marL="0" indent="0">
              <a:buNone/>
            </a:pPr>
            <a:r>
              <a:rPr lang="en-US" i="1" dirty="0"/>
              <a:t>Bring science and coding together (no coding experience necessary) while developing a mood ring! Explore the science of color mixing while determining the right body temperature thresholds.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Rectangle 5">
            <a:hlinkClick r:id="rId3"/>
          </p:cNvPr>
          <p:cNvSpPr/>
          <p:nvPr/>
        </p:nvSpPr>
        <p:spPr>
          <a:xfrm>
            <a:off x="126998" y="2568495"/>
            <a:ext cx="8648701" cy="523220"/>
          </a:xfrm>
          <a:prstGeom prst="rect">
            <a:avLst/>
          </a:prstGeom>
        </p:spPr>
        <p:txBody>
          <a:bodyPr wrap="square">
            <a:spAutoFit/>
          </a:bodyPr>
          <a:lstStyle/>
          <a:p>
            <a:r>
              <a:rPr lang="en-US" sz="1400" dirty="0"/>
              <a:t>This is an excellent first TI-Innovator STEM and coding project. The project includes variables, loops, conditional statements, Boolean operators and other fundamental programming concepts.</a:t>
            </a:r>
            <a:endParaRPr lang="en-US" sz="1400" b="1" dirty="0"/>
          </a:p>
        </p:txBody>
      </p:sp>
      <p:pic>
        <p:nvPicPr>
          <p:cNvPr id="5" name="Picture 4"/>
          <p:cNvPicPr>
            <a:picLocks noChangeAspect="1"/>
          </p:cNvPicPr>
          <p:nvPr/>
        </p:nvPicPr>
        <p:blipFill>
          <a:blip r:embed="rId4"/>
          <a:stretch>
            <a:fillRect/>
          </a:stretch>
        </p:blipFill>
        <p:spPr>
          <a:xfrm>
            <a:off x="70011" y="957274"/>
            <a:ext cx="2167430" cy="1557840"/>
          </a:xfrm>
          <a:prstGeom prst="rect">
            <a:avLst/>
          </a:prstGeom>
        </p:spPr>
      </p:pic>
      <p:grpSp>
        <p:nvGrpSpPr>
          <p:cNvPr id="15" name="Group 14"/>
          <p:cNvGrpSpPr/>
          <p:nvPr/>
        </p:nvGrpSpPr>
        <p:grpSpPr>
          <a:xfrm>
            <a:off x="4188177" y="3380882"/>
            <a:ext cx="2220413" cy="2271204"/>
            <a:chOff x="3235708" y="3896342"/>
            <a:chExt cx="2220413" cy="2271204"/>
          </a:xfrm>
        </p:grpSpPr>
        <p:pic>
          <p:nvPicPr>
            <p:cNvPr id="13" name="Picture 12" descr="grove tem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14" name="Picture 13" descr="mood r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
        <p:nvSpPr>
          <p:cNvPr id="16" name="Rectangle 15">
            <a:hlinkClick r:id="rId3"/>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/2GBIsUN</a:t>
            </a:r>
          </a:p>
        </p:txBody>
      </p:sp>
      <p:pic>
        <p:nvPicPr>
          <p:cNvPr id="17" name="Picture 16" descr="TI-Innovator Hub_TI-84PlusCE_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434" y="3694065"/>
            <a:ext cx="2082390" cy="2239881"/>
          </a:xfrm>
          <a:prstGeom prst="rect">
            <a:avLst/>
          </a:prstGeom>
        </p:spPr>
      </p:pic>
    </p:spTree>
    <p:extLst>
      <p:ext uri="{BB962C8B-B14F-4D97-AF65-F5344CB8AC3E}">
        <p14:creationId xmlns:p14="http://schemas.microsoft.com/office/powerpoint/2010/main" val="242476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90028"/>
            <a:ext cx="8618220" cy="1470025"/>
          </a:xfrm>
        </p:spPr>
        <p:txBody>
          <a:bodyPr/>
          <a:lstStyle/>
          <a:p>
            <a:r>
              <a:rPr lang="en-US" sz="3200" dirty="0"/>
              <a:t>Final Challenge</a:t>
            </a:r>
            <a:br>
              <a:rPr lang="en-US" sz="3200" dirty="0"/>
            </a:br>
            <a:br>
              <a:rPr lang="en-US" sz="3200" dirty="0"/>
            </a:br>
            <a:r>
              <a:rPr lang="en-US" sz="3200" dirty="0"/>
              <a:t>Digital Mood Ring with TI-84 Plus CE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8</a:t>
            </a:fld>
            <a:endParaRPr lang="en-US"/>
          </a:p>
        </p:txBody>
      </p:sp>
      <p:pic>
        <p:nvPicPr>
          <p:cNvPr id="5" name="Picture 4"/>
          <p:cNvPicPr>
            <a:picLocks noChangeAspect="1"/>
          </p:cNvPicPr>
          <p:nvPr/>
        </p:nvPicPr>
        <p:blipFill>
          <a:blip r:embed="rId2"/>
          <a:stretch>
            <a:fillRect/>
          </a:stretch>
        </p:blipFill>
        <p:spPr>
          <a:xfrm>
            <a:off x="6338037" y="151835"/>
            <a:ext cx="2623083" cy="1885341"/>
          </a:xfrm>
          <a:prstGeom prst="rect">
            <a:avLst/>
          </a:prstGeom>
        </p:spPr>
      </p:pic>
      <p:sp>
        <p:nvSpPr>
          <p:cNvPr id="7" name="Title 1"/>
          <p:cNvSpPr txBox="1">
            <a:spLocks/>
          </p:cNvSpPr>
          <p:nvPr/>
        </p:nvSpPr>
        <p:spPr bwMode="auto">
          <a:xfrm>
            <a:off x="157480" y="4364846"/>
            <a:ext cx="8618220" cy="1470025"/>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2400" dirty="0">
                <a:solidFill>
                  <a:srgbClr val="000000"/>
                </a:solidFill>
              </a:rPr>
              <a:t>Final Challenge: </a:t>
            </a:r>
            <a:r>
              <a:rPr lang="en-US" sz="2400" b="0" dirty="0">
                <a:solidFill>
                  <a:srgbClr val="000000"/>
                </a:solidFill>
              </a:rPr>
              <a:t>Build a mood ring</a:t>
            </a:r>
            <a:r>
              <a:rPr lang="en-US" sz="2400" b="0" i="1" dirty="0">
                <a:solidFill>
                  <a:srgbClr val="000000"/>
                </a:solidFill>
              </a:rPr>
              <a:t> </a:t>
            </a:r>
            <a:r>
              <a:rPr lang="en-US" sz="2400" b="0" dirty="0">
                <a:solidFill>
                  <a:srgbClr val="000000"/>
                </a:solidFill>
              </a:rPr>
              <a:t>to repeatedly read a temperature sensor, determine the mood of the person, display the temperature value and display the mood. </a:t>
            </a:r>
          </a:p>
        </p:txBody>
      </p:sp>
      <p:sp>
        <p:nvSpPr>
          <p:cNvPr id="6" name="Rectangle 5">
            <a:hlinkClick r:id="rId3"/>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/2GBIsUN</a:t>
            </a:r>
          </a:p>
        </p:txBody>
      </p:sp>
    </p:spTree>
    <p:extLst>
      <p:ext uri="{BB962C8B-B14F-4D97-AF65-F5344CB8AC3E}">
        <p14:creationId xmlns:p14="http://schemas.microsoft.com/office/powerpoint/2010/main" val="278404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Chenille Wire (AKA “Pipe Cleaner”)</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9</a:t>
            </a:fld>
            <a:endParaRPr lang="en-US"/>
          </a:p>
        </p:txBody>
      </p:sp>
      <p:grpSp>
        <p:nvGrpSpPr>
          <p:cNvPr id="5" name="Group 4"/>
          <p:cNvGrpSpPr/>
          <p:nvPr/>
        </p:nvGrpSpPr>
        <p:grpSpPr>
          <a:xfrm>
            <a:off x="1060314" y="1334945"/>
            <a:ext cx="4642743" cy="4097367"/>
            <a:chOff x="3235708" y="3896342"/>
            <a:chExt cx="2220413" cy="2271204"/>
          </a:xfrm>
        </p:grpSpPr>
        <p:pic>
          <p:nvPicPr>
            <p:cNvPr id="6" name="Picture 5" descr="grove te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7" name="Picture 6" descr="mood 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Tree>
    <p:extLst>
      <p:ext uri="{BB962C8B-B14F-4D97-AF65-F5344CB8AC3E}">
        <p14:creationId xmlns:p14="http://schemas.microsoft.com/office/powerpoint/2010/main" val="1242873691"/>
      </p:ext>
    </p:extLst>
  </p:cSld>
  <p:clrMapOvr>
    <a:masterClrMapping/>
  </p:clrMapOvr>
</p:sld>
</file>

<file path=ppt/theme/theme1.xml><?xml version="1.0" encoding="utf-8"?>
<a:theme xmlns:a="http://schemas.openxmlformats.org/drawingml/2006/main" name="10567 Ed Tech Powerpoint Template_Standard_4x3_v2">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10567 Ed Tech Powerpoint Template_Standard_4x3_v2.thmx</Template>
  <TotalTime>1213</TotalTime>
  <Words>1702</Words>
  <Application>Microsoft Macintosh PowerPoint</Application>
  <PresentationFormat>On-screen Show (4:3)</PresentationFormat>
  <Paragraphs>216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10567 Ed Tech Powerpoint Template_Standard_4x3_v2</vt:lpstr>
      <vt:lpstr>Introduction  Digital Mood Ring with TI-84 Plus CE and  TI-Innovator™ Hub student STEM project</vt:lpstr>
      <vt:lpstr>Recommended Path for TI-Innovator™ Projects</vt:lpstr>
      <vt:lpstr>TI-84 Plus CE Resources:</vt:lpstr>
      <vt:lpstr>Digital Mood Ring Challenges</vt:lpstr>
      <vt:lpstr>Summary of programming concepts in the project</vt:lpstr>
      <vt:lpstr>Summary of TI-84 Plus CE concepts and skills</vt:lpstr>
      <vt:lpstr>Digital Mood Ring (introduction to STEM and coding Projects for all levels)</vt:lpstr>
      <vt:lpstr>Final Challenge  Digital Mood Ring with TI-84 Plus CE and  TI-Innovator™ Hub student STEM project</vt:lpstr>
      <vt:lpstr>Chenille Wire (AKA “Pipe Cleaner”)</vt:lpstr>
      <vt:lpstr>Defining your digital mood ring</vt:lpstr>
      <vt:lpstr>Digital Mood Ring  for TI-84 Plus CE Simple Example Program</vt:lpstr>
      <vt:lpstr>Digital Mood Ring  for TI-84 Plus CE Simple Example Program</vt:lpstr>
      <vt:lpstr>On to the final challenge  Digital Mood Ring with TI-84 Plus CE and  TI-Innovator™ Hub student STEM project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TI-Innovator™ STEM projects for student camps and clubs</dc:title>
  <dc:creator>David Santucci</dc:creator>
  <cp:lastModifiedBy>Santucci, David</cp:lastModifiedBy>
  <cp:revision>161</cp:revision>
  <dcterms:created xsi:type="dcterms:W3CDTF">2017-12-21T17:04:57Z</dcterms:created>
  <dcterms:modified xsi:type="dcterms:W3CDTF">2019-01-31T14:18:13Z</dcterms:modified>
</cp:coreProperties>
</file>